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355" r:id="rId3"/>
    <p:sldId id="440" r:id="rId4"/>
    <p:sldId id="441" r:id="rId5"/>
    <p:sldId id="442" r:id="rId6"/>
    <p:sldId id="443" r:id="rId7"/>
    <p:sldId id="451" r:id="rId8"/>
    <p:sldId id="452" r:id="rId9"/>
    <p:sldId id="454" r:id="rId10"/>
    <p:sldId id="453" r:id="rId11"/>
    <p:sldId id="444" r:id="rId12"/>
    <p:sldId id="445" r:id="rId13"/>
    <p:sldId id="446" r:id="rId14"/>
    <p:sldId id="448" r:id="rId15"/>
    <p:sldId id="449" r:id="rId16"/>
    <p:sldId id="447" r:id="rId17"/>
    <p:sldId id="450" r:id="rId18"/>
    <p:sldId id="278" r:id="rId19"/>
    <p:sldId id="279" r:id="rId20"/>
    <p:sldId id="281" r:id="rId21"/>
    <p:sldId id="282" r:id="rId22"/>
    <p:sldId id="283" r:id="rId23"/>
    <p:sldId id="284" r:id="rId24"/>
    <p:sldId id="456" r:id="rId25"/>
    <p:sldId id="457" r:id="rId26"/>
    <p:sldId id="458" r:id="rId27"/>
    <p:sldId id="286" r:id="rId28"/>
    <p:sldId id="287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459" r:id="rId46"/>
    <p:sldId id="304" r:id="rId47"/>
    <p:sldId id="316" r:id="rId48"/>
    <p:sldId id="305" r:id="rId49"/>
    <p:sldId id="312" r:id="rId50"/>
    <p:sldId id="306" r:id="rId51"/>
    <p:sldId id="307" r:id="rId52"/>
    <p:sldId id="308" r:id="rId53"/>
    <p:sldId id="309" r:id="rId54"/>
    <p:sldId id="310" r:id="rId55"/>
    <p:sldId id="320" r:id="rId56"/>
    <p:sldId id="317" r:id="rId57"/>
    <p:sldId id="318" r:id="rId58"/>
    <p:sldId id="319" r:id="rId59"/>
    <p:sldId id="43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3DF93D"/>
    <a:srgbClr val="4DF56D"/>
    <a:srgbClr val="FFBDFF"/>
    <a:srgbClr val="FF00FF"/>
    <a:srgbClr val="FFFF81"/>
    <a:srgbClr val="24F824"/>
    <a:srgbClr val="B8B8B8"/>
    <a:srgbClr val="3D0BF3"/>
    <a:srgbClr val="29F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660"/>
  </p:normalViewPr>
  <p:slideViewPr>
    <p:cSldViewPr snapToGrid="0">
      <p:cViewPr>
        <p:scale>
          <a:sx n="66" d="100"/>
          <a:sy n="66" d="100"/>
        </p:scale>
        <p:origin x="106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arun" userId="a5869a6cfa0c5299" providerId="LiveId" clId="{84E1A6AD-28EA-453A-B457-4413061F91D4}"/>
    <pc:docChg chg="undo custSel addSld delSld modSld">
      <pc:chgData name="Arun arun" userId="a5869a6cfa0c5299" providerId="LiveId" clId="{84E1A6AD-28EA-453A-B457-4413061F91D4}" dt="2025-02-09T15:59:48.125" v="14" actId="1076"/>
      <pc:docMkLst>
        <pc:docMk/>
      </pc:docMkLst>
      <pc:sldChg chg="modSp mod">
        <pc:chgData name="Arun arun" userId="a5869a6cfa0c5299" providerId="LiveId" clId="{84E1A6AD-28EA-453A-B457-4413061F91D4}" dt="2025-02-09T15:59:48.125" v="14" actId="1076"/>
        <pc:sldMkLst>
          <pc:docMk/>
          <pc:sldMk cId="0" sldId="294"/>
        </pc:sldMkLst>
        <pc:picChg chg="mod">
          <ac:chgData name="Arun arun" userId="a5869a6cfa0c5299" providerId="LiveId" clId="{84E1A6AD-28EA-453A-B457-4413061F91D4}" dt="2025-02-09T15:59:48.125" v="14" actId="1076"/>
          <ac:picMkLst>
            <pc:docMk/>
            <pc:sldMk cId="0" sldId="294"/>
            <ac:picMk id="58" creationId="{00000000-0000-0000-0000-000000000000}"/>
          </ac:picMkLst>
        </pc:picChg>
      </pc:sldChg>
      <pc:sldChg chg="addSp delSp modSp mod addAnim delAnim">
        <pc:chgData name="Arun arun" userId="a5869a6cfa0c5299" providerId="LiveId" clId="{84E1A6AD-28EA-453A-B457-4413061F91D4}" dt="2025-02-07T16:54:01.498" v="9" actId="20577"/>
        <pc:sldMkLst>
          <pc:docMk/>
          <pc:sldMk cId="0" sldId="295"/>
        </pc:sldMkLst>
        <pc:graphicFrameChg chg="add del mod modGraphic">
          <ac:chgData name="Arun arun" userId="a5869a6cfa0c5299" providerId="LiveId" clId="{84E1A6AD-28EA-453A-B457-4413061F91D4}" dt="2025-02-07T16:54:01.498" v="9" actId="20577"/>
          <ac:graphicFrameMkLst>
            <pc:docMk/>
            <pc:sldMk cId="0" sldId="295"/>
            <ac:graphicFrameMk id="5" creationId="{00000000-0000-0000-0000-000000000000}"/>
          </ac:graphicFrameMkLst>
        </pc:graphicFrameChg>
      </pc:sldChg>
      <pc:sldChg chg="modSp mod">
        <pc:chgData name="Arun arun" userId="a5869a6cfa0c5299" providerId="LiveId" clId="{84E1A6AD-28EA-453A-B457-4413061F91D4}" dt="2025-02-09T14:47:15.634" v="13" actId="1036"/>
        <pc:sldMkLst>
          <pc:docMk/>
          <pc:sldMk cId="1961472412" sldId="440"/>
        </pc:sldMkLst>
        <pc:grpChg chg="mod">
          <ac:chgData name="Arun arun" userId="a5869a6cfa0c5299" providerId="LiveId" clId="{84E1A6AD-28EA-453A-B457-4413061F91D4}" dt="2025-02-09T14:47:15.634" v="13" actId="1036"/>
          <ac:grpSpMkLst>
            <pc:docMk/>
            <pc:sldMk cId="1961472412" sldId="440"/>
            <ac:grpSpMk id="34" creationId="{26D90FD7-1E07-04E9-505E-532E00E19F1C}"/>
          </ac:grpSpMkLst>
        </pc:grpChg>
      </pc:sldChg>
      <pc:sldChg chg="new del">
        <pc:chgData name="Arun arun" userId="a5869a6cfa0c5299" providerId="LiveId" clId="{84E1A6AD-28EA-453A-B457-4413061F91D4}" dt="2025-02-07T16:54:29.928" v="11" actId="47"/>
        <pc:sldMkLst>
          <pc:docMk/>
          <pc:sldMk cId="3187481523" sldId="4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20C44-0FCD-4B23-9ED9-86564A7BF22A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3642B-7DE5-433F-95FE-F9DD39FE1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79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000A0-C146-41AD-B1EE-EDB67EBD3DE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600CC-9DD0-48E5-8D5E-36A3AF7B67B6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3642B-7DE5-433F-95FE-F9DD39FE1E3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B2F5A-FF21-4EEC-A21A-B66E9DAD5027}" type="slidenum">
              <a:rPr lang="en-IN" smtClean="0"/>
              <a:pPr/>
              <a:t>56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2D8C-E417-4818-7C67-30C13A19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C3E9E-25AF-BAA0-D0F3-8858C2A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1165-F2A5-C2F0-D84A-9CDCAEBB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96E79-5976-14B4-2D2A-11B93688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02915-03A7-F3E6-6688-0719961B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0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070-5A24-4DEF-7981-5BDD2DFB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272AE-B390-C420-5C99-40BC28477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0F1B0-5B03-CECB-021E-3131785C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91310-8233-CBE0-5C17-1B18484E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71FF-9FE0-DBCC-2CDA-38FB4736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93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D97FF-88CB-6B92-16D6-4441B70D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0F584-FAD7-C0ED-A5CE-860E145AE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6F404-5A1A-A578-FBC2-C6AD66D5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792D6-A70D-CEDE-8CA9-98EDA4A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CC7-ED4D-EDD7-1F07-ED5D06FC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2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8506-F621-E621-378C-41B0781A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637" y="366317"/>
            <a:ext cx="9759137" cy="1325563"/>
          </a:xfrm>
        </p:spPr>
        <p:txBody>
          <a:bodyPr>
            <a:normAutofit/>
          </a:bodyPr>
          <a:lstStyle>
            <a:lvl1pPr algn="ctr">
              <a:defRPr sz="4400" b="0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5E59-9C02-D1E8-3F54-63722E37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00031"/>
            <a:ext cx="10963275" cy="4351338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D330-24FE-3DD8-6E8F-EE1E8399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829" y="5859626"/>
            <a:ext cx="588171" cy="365125"/>
          </a:xfrm>
          <a:solidFill>
            <a:schemeClr val="bg1"/>
          </a:solidFill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A5C74B7-8A2D-4D84-BB94-0DE9EBE0369E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E9588-F7DD-94EF-73AD-5D5D09B08F2B}"/>
              </a:ext>
            </a:extLst>
          </p:cNvPr>
          <p:cNvSpPr/>
          <p:nvPr userDrawn="1"/>
        </p:nvSpPr>
        <p:spPr>
          <a:xfrm flipV="1">
            <a:off x="19051" y="6247015"/>
            <a:ext cx="12172949" cy="45719"/>
          </a:xfrm>
          <a:prstGeom prst="rect">
            <a:avLst/>
          </a:prstGeom>
          <a:solidFill>
            <a:srgbClr val="9E49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C1E608-29A7-CFCC-5E18-E6F8D7117605}"/>
              </a:ext>
            </a:extLst>
          </p:cNvPr>
          <p:cNvGrpSpPr/>
          <p:nvPr userDrawn="1"/>
        </p:nvGrpSpPr>
        <p:grpSpPr>
          <a:xfrm>
            <a:off x="100010" y="431800"/>
            <a:ext cx="1766889" cy="844234"/>
            <a:chOff x="147635" y="460375"/>
            <a:chExt cx="1766889" cy="844234"/>
          </a:xfrm>
        </p:grpSpPr>
        <p:pic>
          <p:nvPicPr>
            <p:cNvPr id="10" name="Picture 9" descr="A logo with a red and black design&#10;&#10;Description automatically generated">
              <a:extLst>
                <a:ext uri="{FF2B5EF4-FFF2-40B4-BE49-F238E27FC236}">
                  <a16:creationId xmlns:a16="http://schemas.microsoft.com/office/drawing/2014/main" id="{3AFA0CE6-9EC0-1DAC-3E3D-6FE3E6D21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" y="460375"/>
              <a:ext cx="1766887" cy="75390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17A744-B9C3-2BA1-3917-86955FAA1A4F}"/>
                </a:ext>
              </a:extLst>
            </p:cNvPr>
            <p:cNvSpPr/>
            <p:nvPr userDrawn="1"/>
          </p:nvSpPr>
          <p:spPr>
            <a:xfrm>
              <a:off x="147635" y="1258890"/>
              <a:ext cx="966788" cy="4571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11D20D3-E4F5-FFEE-DD8F-E610D6D806C1}"/>
              </a:ext>
            </a:extLst>
          </p:cNvPr>
          <p:cNvSpPr/>
          <p:nvPr userDrawn="1"/>
        </p:nvSpPr>
        <p:spPr>
          <a:xfrm flipV="1">
            <a:off x="100010" y="1316833"/>
            <a:ext cx="1233490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201A5-895E-99A2-E553-9AF1CE86E035}"/>
              </a:ext>
            </a:extLst>
          </p:cNvPr>
          <p:cNvSpPr/>
          <p:nvPr userDrawn="1"/>
        </p:nvSpPr>
        <p:spPr>
          <a:xfrm>
            <a:off x="100009" y="1402554"/>
            <a:ext cx="1547815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C5AE3B-F52B-5084-6E92-28B98C280F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1" y="6314998"/>
            <a:ext cx="12172949" cy="5430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6B9FD-FCC0-E0E4-5131-2F4B8DFC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  <a:solidFill>
            <a:srgbClr val="3D0BF3"/>
          </a:solidFill>
        </p:spPr>
        <p:txBody>
          <a:bodyPr/>
          <a:lstStyle>
            <a:lvl1pPr>
              <a:defRPr sz="1600" b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6EA8-5A42-69B5-8551-F441BDA1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5BB3D-A871-EAD5-B0C9-19571997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74CA-6DBA-5FF9-48E2-E0221F01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E132B-F487-A9B3-38A5-910F2823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87D91-2BE4-D9A2-78F5-5E55D2A1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6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C135-9947-B4E1-84D6-01522187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D7C4-410B-6D06-02E0-40177A378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D32B5-1F29-72E2-1569-9EEA9A805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B29EF-8B59-4D52-9978-442CB2D5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8861C-BF40-AD3F-E6DE-764F1356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2939-8182-950B-996A-C5A0A15D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11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5614-55B1-AE83-1EC1-4F5E664F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4F63-CE3E-70AD-14D7-BCB4A27A0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2F5FB-C05C-DEBE-31C5-A5B91E9D7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0D2B7-4706-7C38-90BD-A47C58EA9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42D71-D2A2-159D-3389-929D9A29A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60F74-1040-E380-B2D9-FC19118E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EEF44-9854-3E80-5956-1BB0FD92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8336A-1E4F-D44D-BF70-5BCD7003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6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53A9-C1E7-EDE1-C8AE-86A3948F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8D9ED-1485-8BC5-D50D-A8F4A7C5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C37-BAC9-0349-C6C1-29E04139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2F244-D2AA-99A1-8D4F-56A3C105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08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F24B8-0ED2-5EDB-EF46-5C2846B1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E5F59-A7B6-A34E-BB70-764257CC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BAFAB-40CD-5BA7-B540-9DD91D5E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73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E3B7-492E-3875-DF7F-9BA74EC0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72F-B4FB-C41F-EF4A-5128B54A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75B31-3E11-ABFD-52D3-0A696E97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2A4F-A5BA-2702-61E1-AAB42D3D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93B9D-1AEA-D901-0C5D-0C7FCD4F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0517A-6BB8-9DED-E0C5-47E79ED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4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72F2-A674-1A6F-2100-EB59D451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15813-F153-8E12-A52F-01D9B5EF7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EE8D5-5508-57FD-D638-4243930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51C5-9B85-681D-64F2-82B18111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BB7D6-F4A7-D3DE-A536-6C5EAEAE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DISCRETE TIME SIGNAL PROCESSING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BE7CE-B0E7-6FFE-44BF-C041F2C0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3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5D016-F3E8-7E15-3F78-2548E4DD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A14E-C0FF-A386-BABD-ECA85023A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DFFE-1422-2657-8CB8-0045EDFFB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Course Code: 22EC3112 A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E9AA-46E4-C149-3CFD-70DE9A381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DISCRETE TIME SIGNAL PROCESSING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A641-88B2-76C2-B81A-4965E22D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5C74B7-8A2D-4D84-BB94-0DE9EBE036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3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wmf"/><Relationship Id="rId7" Type="http://schemas.openxmlformats.org/officeDocument/2006/relationships/image" Target="../media/image73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9.wmf"/><Relationship Id="rId7" Type="http://schemas.openxmlformats.org/officeDocument/2006/relationships/oleObject" Target="../embeddings/oleObject7.bin"/><Relationship Id="rId12" Type="http://schemas.openxmlformats.org/officeDocument/2006/relationships/image" Target="../media/image8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80.wmf"/><Relationship Id="rId10" Type="http://schemas.openxmlformats.org/officeDocument/2006/relationships/image" Target="../media/image83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8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1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150.wmf"/><Relationship Id="rId3" Type="http://schemas.openxmlformats.org/officeDocument/2006/relationships/image" Target="../media/image145.wmf"/><Relationship Id="rId7" Type="http://schemas.openxmlformats.org/officeDocument/2006/relationships/image" Target="../media/image147.w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49.wmf"/><Relationship Id="rId5" Type="http://schemas.openxmlformats.org/officeDocument/2006/relationships/image" Target="../media/image146.wmf"/><Relationship Id="rId15" Type="http://schemas.openxmlformats.org/officeDocument/2006/relationships/image" Target="../media/image15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48.wmf"/><Relationship Id="rId14" Type="http://schemas.openxmlformats.org/officeDocument/2006/relationships/oleObject" Target="../embeddings/oleObject27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BABA2C-D8FD-06D1-9B6A-4C92941ABA57}"/>
              </a:ext>
            </a:extLst>
          </p:cNvPr>
          <p:cNvGrpSpPr/>
          <p:nvPr/>
        </p:nvGrpSpPr>
        <p:grpSpPr>
          <a:xfrm>
            <a:off x="5091703" y="3187434"/>
            <a:ext cx="2391477" cy="1200329"/>
            <a:chOff x="147635" y="460375"/>
            <a:chExt cx="1766889" cy="844234"/>
          </a:xfrm>
        </p:grpSpPr>
        <p:pic>
          <p:nvPicPr>
            <p:cNvPr id="5" name="Picture 4" descr="A logo with a red and black design&#10;&#10;Description automatically generated">
              <a:extLst>
                <a:ext uri="{FF2B5EF4-FFF2-40B4-BE49-F238E27FC236}">
                  <a16:creationId xmlns:a16="http://schemas.microsoft.com/office/drawing/2014/main" id="{AC479C7F-86A2-08C1-399E-7D4F377B99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" y="460375"/>
              <a:ext cx="1766887" cy="75390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454D8E-AEF4-2A1B-1CF3-51F46E791C86}"/>
                </a:ext>
              </a:extLst>
            </p:cNvPr>
            <p:cNvSpPr/>
            <p:nvPr userDrawn="1"/>
          </p:nvSpPr>
          <p:spPr>
            <a:xfrm>
              <a:off x="147635" y="1258890"/>
              <a:ext cx="966788" cy="4571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6FC60D05-3F7A-D0AD-B502-901A9F11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t="19022" r="21606" b="47421"/>
          <a:stretch/>
        </p:blipFill>
        <p:spPr>
          <a:xfrm>
            <a:off x="295316" y="584333"/>
            <a:ext cx="1648451" cy="1318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F675EA-F89F-F3EC-AB0F-2418045C7463}"/>
              </a:ext>
            </a:extLst>
          </p:cNvPr>
          <p:cNvSpPr txBox="1"/>
          <p:nvPr/>
        </p:nvSpPr>
        <p:spPr>
          <a:xfrm>
            <a:off x="2216517" y="663940"/>
            <a:ext cx="7758965" cy="1200329"/>
          </a:xfrm>
          <a:prstGeom prst="rect">
            <a:avLst/>
          </a:prstGeom>
          <a:solidFill>
            <a:srgbClr val="3DF93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COMMUNICATIONS</a:t>
            </a:r>
          </a:p>
          <a:p>
            <a:pPr algn="ctr"/>
            <a:r>
              <a: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</a:t>
            </a:r>
            <a:r>
              <a:rPr lang="en-US" sz="3600" dirty="0">
                <a:ln w="0"/>
                <a:solidFill>
                  <a:srgbClr val="3D0BF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23EC2208A</a:t>
            </a:r>
            <a:endParaRPr lang="en-IN" sz="3600" dirty="0">
              <a:ln w="0"/>
              <a:solidFill>
                <a:srgbClr val="3D0BF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5EC8CE-8C3F-F112-A31A-A53A7223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6" y="6244202"/>
            <a:ext cx="12172949" cy="543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680E2D-C7EF-CA4C-553B-0CE8CF889867}"/>
              </a:ext>
            </a:extLst>
          </p:cNvPr>
          <p:cNvSpPr txBox="1"/>
          <p:nvPr/>
        </p:nvSpPr>
        <p:spPr>
          <a:xfrm>
            <a:off x="1119541" y="5274099"/>
            <a:ext cx="10335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0B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G V Subbarao</a:t>
            </a:r>
          </a:p>
          <a:p>
            <a:pPr algn="ctr"/>
            <a:r>
              <a:rPr lang="en-US" sz="320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Communications Engineering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 L E F Deemed to be University</a:t>
            </a:r>
          </a:p>
        </p:txBody>
      </p:sp>
      <p:pic>
        <p:nvPicPr>
          <p:cNvPr id="7" name="Picture 6" descr="A orange circle and circle logo&#10;&#10;Description automatically generated with medium confidence">
            <a:extLst>
              <a:ext uri="{FF2B5EF4-FFF2-40B4-BE49-F238E27FC236}">
                <a16:creationId xmlns:a16="http://schemas.microsoft.com/office/drawing/2014/main" id="{A2958EF3-3CF2-E6D0-3504-700B3031B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288" y="663940"/>
            <a:ext cx="1359863" cy="1359863"/>
          </a:xfrm>
          <a:prstGeom prst="rect">
            <a:avLst/>
          </a:prstGeom>
        </p:spPr>
      </p:pic>
      <p:pic>
        <p:nvPicPr>
          <p:cNvPr id="9" name="Picture 8" descr="A cartoon character juggling with icons&#10;&#10;Description automatically generated">
            <a:extLst>
              <a:ext uri="{FF2B5EF4-FFF2-40B4-BE49-F238E27FC236}">
                <a16:creationId xmlns:a16="http://schemas.microsoft.com/office/drawing/2014/main" id="{AFA0D92F-E5A4-217D-B1F9-D3A789E39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05" y="1976415"/>
            <a:ext cx="2197217" cy="1237869"/>
          </a:xfrm>
          <a:prstGeom prst="rect">
            <a:avLst/>
          </a:prstGeom>
        </p:spPr>
      </p:pic>
      <p:pic>
        <p:nvPicPr>
          <p:cNvPr id="13" name="Picture 12" descr="A person holding a phone&#10;&#10;Description automatically generated">
            <a:extLst>
              <a:ext uri="{FF2B5EF4-FFF2-40B4-BE49-F238E27FC236}">
                <a16:creationId xmlns:a16="http://schemas.microsoft.com/office/drawing/2014/main" id="{B92879EC-43C5-9E8C-A661-C485085F7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9339" r="38928" b="12718"/>
          <a:stretch/>
        </p:blipFill>
        <p:spPr>
          <a:xfrm>
            <a:off x="9090930" y="1964505"/>
            <a:ext cx="1264696" cy="1169199"/>
          </a:xfrm>
          <a:prstGeom prst="rect">
            <a:avLst/>
          </a:prstGeom>
        </p:spPr>
      </p:pic>
      <p:pic>
        <p:nvPicPr>
          <p:cNvPr id="17" name="Picture 16" descr="A hand touching a tablet&#10;&#10;Description automatically generated">
            <a:extLst>
              <a:ext uri="{FF2B5EF4-FFF2-40B4-BE49-F238E27FC236}">
                <a16:creationId xmlns:a16="http://schemas.microsoft.com/office/drawing/2014/main" id="{81D66740-1758-3484-3B0B-B362B4807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24" y="3429000"/>
            <a:ext cx="1895472" cy="189547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C8A871-2542-BA7B-A909-3EBDDC20ED68}"/>
              </a:ext>
            </a:extLst>
          </p:cNvPr>
          <p:cNvGrpSpPr/>
          <p:nvPr/>
        </p:nvGrpSpPr>
        <p:grpSpPr>
          <a:xfrm>
            <a:off x="387488" y="3503335"/>
            <a:ext cx="3224735" cy="1770764"/>
            <a:chOff x="170026" y="3214284"/>
            <a:chExt cx="3224735" cy="1770764"/>
          </a:xfrm>
        </p:grpSpPr>
        <p:pic>
          <p:nvPicPr>
            <p:cNvPr id="23" name="Picture 22" descr="A diagram of a diagram of a communication system&#10;&#10;Description automatically generated with medium confidence">
              <a:extLst>
                <a:ext uri="{FF2B5EF4-FFF2-40B4-BE49-F238E27FC236}">
                  <a16:creationId xmlns:a16="http://schemas.microsoft.com/office/drawing/2014/main" id="{B1515164-E2BD-6C65-2B1C-7C77650F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6" t="26229" r="15865"/>
            <a:stretch/>
          </p:blipFill>
          <p:spPr>
            <a:xfrm>
              <a:off x="170026" y="3214284"/>
              <a:ext cx="3224735" cy="1768856"/>
            </a:xfrm>
            <a:prstGeom prst="rect">
              <a:avLst/>
            </a:prstGeom>
          </p:spPr>
        </p:pic>
        <p:pic>
          <p:nvPicPr>
            <p:cNvPr id="15" name="Picture 14" descr="A group of people using devices&#10;&#10;Description automatically generated">
              <a:extLst>
                <a:ext uri="{FF2B5EF4-FFF2-40B4-BE49-F238E27FC236}">
                  <a16:creationId xmlns:a16="http://schemas.microsoft.com/office/drawing/2014/main" id="{EDCD6ED7-C00E-8CB8-7EFA-402B765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41" y="4311206"/>
              <a:ext cx="1428450" cy="67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61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68EA0-1BEF-7C3D-51D6-4FA33D47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13D2D-950F-B9CF-B671-621A52C3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95C7A7-7AB0-BA23-129C-33B5708B2C34}"/>
              </a:ext>
            </a:extLst>
          </p:cNvPr>
          <p:cNvSpPr txBox="1">
            <a:spLocks/>
          </p:cNvSpPr>
          <p:nvPr/>
        </p:nvSpPr>
        <p:spPr>
          <a:xfrm>
            <a:off x="72483" y="2227287"/>
            <a:ext cx="12095284" cy="529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Ex1: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Quantize a sequence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{1.2, -0.2, -0.5. 0.4, 0.89, 1.3}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uniform quantizer in the range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(-1.5. 1.5)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levels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(ii) 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Eight levels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write the quantized sequences.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quantization error in each case. Write the encoded sequence.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full scale accuracy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percentage accuracy. 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 scale accuracy  </a:t>
            </a:r>
            <a:endParaRPr lang="en-US" dirty="0">
              <a:solidFill>
                <a:srgbClr val="0404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accuracy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6A63D8-9650-30BC-04AC-B47AA599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9318" y="4393925"/>
            <a:ext cx="1293019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BC2C5B5-E4DD-B0A2-43DA-4316071E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9221" y="5168069"/>
            <a:ext cx="1893215" cy="89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D94E9C-8E55-DE4A-295B-CD162D4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68" y="121681"/>
            <a:ext cx="9759137" cy="1325563"/>
          </a:xfrm>
        </p:spPr>
        <p:txBody>
          <a:bodyPr/>
          <a:lstStyle/>
          <a:p>
            <a:r>
              <a:rPr lang="en-US" dirty="0"/>
              <a:t>Quantization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31060C-B54B-F41F-49F6-9A9DBB4C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0" y="2343509"/>
            <a:ext cx="2626110" cy="1147103"/>
          </a:xfrm>
          <a:solidFill>
            <a:srgbClr val="FFBDFF"/>
          </a:solidFill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0404EC"/>
                </a:solidFill>
              </a:rPr>
              <a:t>L=8   </a:t>
            </a:r>
            <a:r>
              <a:rPr lang="el-GR" sz="3200" dirty="0">
                <a:solidFill>
                  <a:srgbClr val="0404EC"/>
                </a:solidFill>
              </a:rPr>
              <a:t>Δ</a:t>
            </a:r>
            <a:r>
              <a:rPr lang="en-US" sz="3200" dirty="0">
                <a:solidFill>
                  <a:srgbClr val="0404EC"/>
                </a:solidFill>
              </a:rPr>
              <a:t>=3/8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3200" dirty="0">
              <a:solidFill>
                <a:srgbClr val="0404E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5822D-8BE1-9250-8356-8AC43F73E4C2}"/>
              </a:ext>
            </a:extLst>
          </p:cNvPr>
          <p:cNvSpPr txBox="1"/>
          <p:nvPr/>
        </p:nvSpPr>
        <p:spPr>
          <a:xfrm>
            <a:off x="59684" y="3634150"/>
            <a:ext cx="12095285" cy="254287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levels = 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-1.5,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-1.3125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-1.125,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-0.9375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-0.75,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-0.5625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-0.375, 0, 0.375,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0.5625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0.75,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0.9375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1.125,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1.3125</a:t>
            </a:r>
            <a:r>
              <a:rPr lang="en-US" sz="1800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1.5 }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Sequence 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{1.2,   -0.2,   -0.5.   0.4,   0.89,  1.3} 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the quantized sequence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1.3125, -0.1875,</a:t>
            </a:r>
            <a:r>
              <a:rPr lang="en-US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-0.5625, 0.5625, 0.9375, 1.3125}</a:t>
            </a:r>
            <a:endParaRPr lang="en-US" dirty="0">
              <a:solidFill>
                <a:srgbClr val="0404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B228F-099E-C6DE-95BF-317E1C48FBED}"/>
              </a:ext>
            </a:extLst>
          </p:cNvPr>
          <p:cNvGrpSpPr/>
          <p:nvPr/>
        </p:nvGrpSpPr>
        <p:grpSpPr>
          <a:xfrm>
            <a:off x="4983276" y="2181991"/>
            <a:ext cx="7203688" cy="1478418"/>
            <a:chOff x="431995" y="2891755"/>
            <a:chExt cx="7203688" cy="1478418"/>
          </a:xfrm>
          <a:solidFill>
            <a:srgbClr val="FFBDFF"/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424F14-DFAF-0478-A5CF-0125FB0E0627}"/>
                </a:ext>
              </a:extLst>
            </p:cNvPr>
            <p:cNvSpPr txBox="1"/>
            <p:nvPr/>
          </p:nvSpPr>
          <p:spPr>
            <a:xfrm>
              <a:off x="431995" y="2891755"/>
              <a:ext cx="7203688" cy="147841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</a:pPr>
              <a:r>
                <a:rPr lang="en-US" sz="3200" dirty="0">
                  <a:solidFill>
                    <a:srgbClr val="0404E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quantization error </a:t>
              </a:r>
            </a:p>
            <a:p>
              <a:pPr marL="0" indent="0" algn="just">
                <a:lnSpc>
                  <a:spcPct val="150000"/>
                </a:lnSpc>
                <a:buNone/>
              </a:pPr>
              <a:endParaRPr lang="en-US" sz="32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FC5FD1-6A85-19D6-1E01-D4F2826F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36917" y="3141438"/>
              <a:ext cx="2709716" cy="92392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026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DBAA-C93A-9B84-89AC-D5C56C9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2B6A-E3F9-5844-B2E2-7B1417FE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A3B40-7C83-E0C1-ECA5-73EEC81E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DDE5B-799A-3DD9-3F52-F32AF6EF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905ED-B899-9642-938F-BA4D381DCDCE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165603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For the following sequence {1.2,-0.2,-0.5,0.4,0.89,1.3…}, Quantize it using a uniform quantizer in the range of (-1.5,1.5) with 4 levels, and write the quantized sequence.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64CCDA-9196-B554-E317-38FCC495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21166"/>
          <a:stretch>
            <a:fillRect/>
          </a:stretch>
        </p:blipFill>
        <p:spPr bwMode="auto">
          <a:xfrm>
            <a:off x="1066800" y="2895600"/>
            <a:ext cx="7162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700CE08-95D6-A601-CCF4-AD54A4A9F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80965" b="-2271"/>
          <a:stretch>
            <a:fillRect/>
          </a:stretch>
        </p:blipFill>
        <p:spPr bwMode="auto">
          <a:xfrm>
            <a:off x="1219200" y="571500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1AC854-A785-C9D2-F726-13F4E6CC6A21}"/>
              </a:ext>
            </a:extLst>
          </p:cNvPr>
          <p:cNvSpPr/>
          <p:nvPr/>
        </p:nvSpPr>
        <p:spPr>
          <a:xfrm>
            <a:off x="78770" y="1617621"/>
            <a:ext cx="12192000" cy="206210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Consider a 12 bit uniform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quantizer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with input range of 10 volts. 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Calculate the step size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Maximum quantization error. 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Estimate its accuracy and percentage of accuracy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6310D-97E3-4F1F-D587-E742EE498F98}"/>
              </a:ext>
            </a:extLst>
          </p:cNvPr>
          <p:cNvSpPr/>
          <p:nvPr/>
        </p:nvSpPr>
        <p:spPr>
          <a:xfrm>
            <a:off x="0" y="3733800"/>
            <a:ext cx="12192000" cy="206210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discrete samples of an analog signal is to be uniformly quantized for PCM system. If the maximum value of the analog sample is to be represented within 0.1% accuracy, find the minimum number of binary digits required.</a:t>
            </a:r>
          </a:p>
        </p:txBody>
      </p:sp>
    </p:spTree>
    <p:extLst>
      <p:ext uri="{BB962C8B-B14F-4D97-AF65-F5344CB8AC3E}">
        <p14:creationId xmlns:p14="http://schemas.microsoft.com/office/powerpoint/2010/main" val="3579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C1E6-69B8-394E-63A1-EA974A6E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quantization?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7B6B1-DD5C-B78D-A5A0-AF00E74D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0AB46-080A-D826-4394-087050C1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6124-8910-ABBF-54F2-F68E8CD387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2133" y="1629304"/>
            <a:ext cx="7467335" cy="4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6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9D76-9866-2722-4389-9B30A689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68" y="-41080"/>
            <a:ext cx="9759137" cy="1325563"/>
          </a:xfrm>
        </p:spPr>
        <p:txBody>
          <a:bodyPr/>
          <a:lstStyle/>
          <a:p>
            <a:r>
              <a:rPr lang="en-US" dirty="0"/>
              <a:t>Types of quantization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CB710-6D7B-29A1-72D7-CCB38CAC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BF4D-3303-86E3-8B62-4DF0D920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7F96-A6D8-CA71-18B0-C765E87F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08E442-AEF1-BF43-3690-853492720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27913"/>
              </p:ext>
            </p:extLst>
          </p:nvPr>
        </p:nvGraphicFramePr>
        <p:xfrm>
          <a:off x="-530" y="4049720"/>
          <a:ext cx="12107334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93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 </a:t>
                      </a: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Mid-Rise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Mid-tread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674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origin lies in the middle of a raising part of the stair-case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origin lies in the middle of a tread of the stair-case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Even number of quantization level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Odd number of quantization level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78">
                <a:tc gridSpan="2">
                  <a:txBody>
                    <a:bodyPr/>
                    <a:lstStyle/>
                    <a:p>
                      <a:pPr algn="just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Both the mid-rise and mid-tread type of uniform 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quantizers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are symmetric about the origin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14">
            <a:extLst>
              <a:ext uri="{FF2B5EF4-FFF2-40B4-BE49-F238E27FC236}">
                <a16:creationId xmlns:a16="http://schemas.microsoft.com/office/drawing/2014/main" id="{F4030553-86B7-0968-1786-1F91C25D0556}"/>
              </a:ext>
            </a:extLst>
          </p:cNvPr>
          <p:cNvGrpSpPr/>
          <p:nvPr/>
        </p:nvGrpSpPr>
        <p:grpSpPr>
          <a:xfrm>
            <a:off x="6308252" y="1147920"/>
            <a:ext cx="5340419" cy="2895439"/>
            <a:chOff x="-635018" y="612332"/>
            <a:chExt cx="4267200" cy="37005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23E6E9-65D0-B034-4662-D548C89C8CC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33" b="10204"/>
            <a:stretch>
              <a:fillRect/>
            </a:stretch>
          </p:blipFill>
          <p:spPr bwMode="auto">
            <a:xfrm>
              <a:off x="-635018" y="960043"/>
              <a:ext cx="4267200" cy="33528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A0A68-81D5-6891-76F8-F845A5C365E2}"/>
                </a:ext>
              </a:extLst>
            </p:cNvPr>
            <p:cNvSpPr txBox="1"/>
            <p:nvPr/>
          </p:nvSpPr>
          <p:spPr>
            <a:xfrm>
              <a:off x="661389" y="612332"/>
              <a:ext cx="2590800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          </a:t>
              </a:r>
              <a:r>
                <a:rPr lang="en-US" sz="2400" b="1" dirty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Mid- Tread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9228A32C-0A45-EB10-D310-3C826B905D77}"/>
              </a:ext>
            </a:extLst>
          </p:cNvPr>
          <p:cNvGrpSpPr/>
          <p:nvPr/>
        </p:nvGrpSpPr>
        <p:grpSpPr>
          <a:xfrm>
            <a:off x="981289" y="1147920"/>
            <a:ext cx="4851400" cy="2793649"/>
            <a:chOff x="-381000" y="1085003"/>
            <a:chExt cx="4114800" cy="40203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5A49C6-2500-7DAE-B362-8EB3F2937E6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37" b="10512"/>
            <a:stretch>
              <a:fillRect/>
            </a:stretch>
          </p:blipFill>
          <p:spPr bwMode="auto">
            <a:xfrm>
              <a:off x="-381000" y="1676400"/>
              <a:ext cx="4114800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8F3E00-25D3-0322-7130-2D99D30A14DC}"/>
                </a:ext>
              </a:extLst>
            </p:cNvPr>
            <p:cNvSpPr txBox="1"/>
            <p:nvPr/>
          </p:nvSpPr>
          <p:spPr>
            <a:xfrm>
              <a:off x="420834" y="1085003"/>
              <a:ext cx="2590800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           </a:t>
              </a:r>
              <a:r>
                <a:rPr lang="en-US" sz="2400" b="1" dirty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Mid-Rise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9C201E2-BAA3-445D-F36E-CB31418F0E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09117"/>
            <a:ext cx="12175858" cy="49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6AE1-804C-FEF0-75EF-15827D72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9C42-9B8C-D8D4-ADFF-A6D820C1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A737B-3142-DCF2-BC13-50520A8D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2F9EB-AAAB-7D86-3EE3-21F84765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DB3FDDDE-6F95-52C9-80C2-2D5590E741D2}"/>
              </a:ext>
            </a:extLst>
          </p:cNvPr>
          <p:cNvGrpSpPr/>
          <p:nvPr/>
        </p:nvGrpSpPr>
        <p:grpSpPr>
          <a:xfrm>
            <a:off x="0" y="6442"/>
            <a:ext cx="12378267" cy="5105400"/>
            <a:chOff x="0" y="1295400"/>
            <a:chExt cx="9144000" cy="4800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3594F-ED70-9807-4C45-48ABF128C70D}"/>
                </a:ext>
              </a:extLst>
            </p:cNvPr>
            <p:cNvSpPr/>
            <p:nvPr/>
          </p:nvSpPr>
          <p:spPr>
            <a:xfrm>
              <a:off x="0" y="1295400"/>
              <a:ext cx="9144000" cy="4800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000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Quantization Noise Estimation:</a:t>
              </a:r>
            </a:p>
            <a:p>
              <a:pPr algn="just"/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just"/>
              <a:r>
                <a: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Assuming error is equally likely in the range</a:t>
              </a:r>
            </a:p>
            <a:p>
              <a:pPr algn="just"/>
              <a:endPara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just"/>
              <a:endPara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just"/>
              <a:r>
                <a: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Mean square</a:t>
              </a:r>
            </a:p>
            <a:p>
              <a:pPr algn="just"/>
              <a:r>
                <a: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(Quantization) error </a:t>
              </a:r>
            </a:p>
            <a:p>
              <a:pPr algn="just"/>
              <a:r>
                <a: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</a:p>
            <a:p>
              <a:pPr algn="just"/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7A72808-D0A5-5001-C8E9-49D8F5D7AD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43800" y="2743200"/>
            <a:ext cx="1427629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431640" progId="Equation.DSMT4">
                    <p:embed/>
                  </p:oleObj>
                </mc:Choice>
                <mc:Fallback>
                  <p:oleObj name="Equation" r:id="rId2" imgW="622080" imgH="431640" progId="Equation.DSMT4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47A72808-D0A5-5001-C8E9-49D8F5D7AD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3800" y="2743200"/>
                          <a:ext cx="1427629" cy="990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C585F442-CF12-5922-BE3E-A7B6350073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0109326"/>
                </p:ext>
              </p:extLst>
            </p:nvPr>
          </p:nvGraphicFramePr>
          <p:xfrm>
            <a:off x="3716314" y="3477140"/>
            <a:ext cx="4604054" cy="2560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057400" imgH="1143000" progId="Equation.DSMT4">
                    <p:embed/>
                  </p:oleObj>
                </mc:Choice>
                <mc:Fallback>
                  <p:oleObj name="Equation" r:id="rId4" imgW="2057400" imgH="114300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C585F442-CF12-5922-BE3E-A7B6350073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314" y="3477140"/>
                          <a:ext cx="4604054" cy="25600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F8D70C0-CEE0-EF40-EFD3-55E964303E9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5111842"/>
            <a:ext cx="1237826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9F0B-0847-1AC5-D49F-337FEE9B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consideration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A1169-61A7-1DCE-2DE5-5D175D47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01635-4D55-738E-E97A-441B045F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35BA1-0D9B-3904-F24B-68BC62A47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00225"/>
            <a:ext cx="10963275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performance of a PCM system is influenced by two major sources of noise.</a:t>
            </a:r>
          </a:p>
          <a:p>
            <a:pPr marL="514350" indent="-514350" algn="just">
              <a:buAutoNum type="arabicPeriod"/>
            </a:pP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noise: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which is introduced anywhere between the transmitter output and the receiver input, channel noise is always present, once the equipment is switched on.</a:t>
            </a:r>
          </a:p>
          <a:p>
            <a:pPr marL="0" indent="0" algn="just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noise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which is introduced in the transmitter and is carried all the way along to the receiver output.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5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2036-A0E0-3F63-041A-330F3FA6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of a sinusoidal signal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7BDD-BB37-665F-F18F-9CCFD961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6A3CA-25AF-671F-611F-DD13A112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666929-9A1A-9315-09DF-7124B2DEBB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2275" y="2028031"/>
            <a:ext cx="61817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76907-C602-115F-AE5E-FA861469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78" y="1335640"/>
            <a:ext cx="7882117" cy="44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AAA14-B476-CFEF-011A-1572B101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7DCE-E918-41C6-BD5D-317BA32E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7A8ADD-42BF-1672-5B6C-9D405379E76A}"/>
              </a:ext>
            </a:extLst>
          </p:cNvPr>
          <p:cNvSpPr txBox="1">
            <a:spLocks/>
          </p:cNvSpPr>
          <p:nvPr/>
        </p:nvSpPr>
        <p:spPr>
          <a:xfrm>
            <a:off x="1964796" y="366317"/>
            <a:ext cx="78867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Error and Noise Power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B3A24-536F-E4AA-9D33-320C2A26246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9696" y="1430878"/>
            <a:ext cx="9492608" cy="3789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15B19-8D6C-1241-2C08-91C21A4CE0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1902" y="5213479"/>
            <a:ext cx="7575031" cy="14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01005"/>
            <a:ext cx="7486650" cy="40859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to Quantization Noise Ratio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7293" y="43117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092" y="885090"/>
            <a:ext cx="8077024" cy="9260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0516" y="2033952"/>
            <a:ext cx="4687751" cy="556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005" y="4783016"/>
            <a:ext cx="6824755" cy="1219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2939" y="2887439"/>
            <a:ext cx="7570178" cy="1618936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E905C3-FC02-2E77-D80B-9265CFB3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0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8600"/>
            <a:ext cx="9144000" cy="269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1" y="0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 dB rule</a:t>
            </a: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460" y="3751731"/>
            <a:ext cx="8863986" cy="224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40C36BC-0B4E-D9C2-429B-8711654D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34A8-99F1-492C-760B-549EC25C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718" y="364156"/>
            <a:ext cx="9759137" cy="1325563"/>
          </a:xfrm>
        </p:spPr>
        <p:txBody>
          <a:bodyPr/>
          <a:lstStyle/>
          <a:p>
            <a:r>
              <a:rPr lang="en-US" dirty="0"/>
              <a:t>SYLLABUS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F04A1-DB36-4ADB-55BA-97AC0E40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A6C87-3F8D-F3AC-DB67-ABD96252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4A04C6-DF70-6DC5-1954-F6F0DC4E1A4B}"/>
              </a:ext>
            </a:extLst>
          </p:cNvPr>
          <p:cNvSpPr/>
          <p:nvPr/>
        </p:nvSpPr>
        <p:spPr>
          <a:xfrm>
            <a:off x="311649" y="1716791"/>
            <a:ext cx="11568701" cy="4507959"/>
          </a:xfrm>
          <a:prstGeom prst="roundRect">
            <a:avLst/>
          </a:prstGeom>
          <a:solidFill>
            <a:srgbClr val="4DF56D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Pulse Modulation Techniques: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Baseband signals. Sampling process; </a:t>
            </a:r>
          </a:p>
          <a:p>
            <a:pPr algn="just"/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 on PAM, PWM and PPM. </a:t>
            </a:r>
          </a:p>
          <a:p>
            <a:pPr algn="just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Process; Quantization Noise; </a:t>
            </a:r>
          </a:p>
          <a:p>
            <a:pPr algn="just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and Non-linear PCM codes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Considerations in PCM Systems; </a:t>
            </a:r>
          </a:p>
          <a:p>
            <a:pPr algn="just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PCM Line Speed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DPCM, </a:t>
            </a:r>
          </a:p>
          <a:p>
            <a:pPr algn="just"/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 Modulation (DM) </a:t>
            </a:r>
          </a:p>
          <a:p>
            <a:pPr algn="just"/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DM. </a:t>
            </a:r>
          </a:p>
          <a:p>
            <a:pPr algn="just"/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codes.</a:t>
            </a:r>
          </a:p>
        </p:txBody>
      </p:sp>
    </p:spTree>
    <p:extLst>
      <p:ext uri="{BB962C8B-B14F-4D97-AF65-F5344CB8AC3E}">
        <p14:creationId xmlns:p14="http://schemas.microsoft.com/office/powerpoint/2010/main" val="111399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5707" y="470647"/>
            <a:ext cx="147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Case1:</a:t>
            </a:r>
          </a:p>
        </p:txBody>
      </p: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1874" y="482554"/>
            <a:ext cx="7323145" cy="64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8716" y="1570225"/>
            <a:ext cx="3976171" cy="124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8094" y="3061167"/>
            <a:ext cx="8889224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74106" y="4322951"/>
            <a:ext cx="7130472" cy="63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D04B714-FE6E-6E68-AC79-78B5409A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6539" y="368883"/>
            <a:ext cx="7220201" cy="80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45877" y="470648"/>
            <a:ext cx="1260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Case2: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071" y="1018337"/>
            <a:ext cx="2879057" cy="98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980" y="2097741"/>
            <a:ext cx="7757272" cy="139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6494" y="3812522"/>
            <a:ext cx="7372203" cy="88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6650" y="5037045"/>
            <a:ext cx="6960715" cy="8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EFDDA2-F834-3110-FE38-3D8ABFE8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0164" y="492778"/>
            <a:ext cx="177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Case3:</a:t>
            </a: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878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466224"/>
              </p:ext>
            </p:extLst>
          </p:nvPr>
        </p:nvGraphicFramePr>
        <p:xfrm>
          <a:off x="2724150" y="1089025"/>
          <a:ext cx="550545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38200" imgH="533160" progId="Equation.DSMT4">
                  <p:embed/>
                </p:oleObj>
              </mc:Choice>
              <mc:Fallback>
                <p:oleObj name="Equation" r:id="rId2" imgW="3238200" imgH="533160" progId="Equation.DSMT4">
                  <p:embed/>
                  <p:pic>
                    <p:nvPicPr>
                      <p:cNvPr id="1187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1089025"/>
                        <a:ext cx="550545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7680" y="472307"/>
            <a:ext cx="5985314" cy="765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7462" y="2276196"/>
            <a:ext cx="6428489" cy="89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6137" y="3358656"/>
            <a:ext cx="5313381" cy="60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1933" y="3319560"/>
            <a:ext cx="207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Case4:</a:t>
            </a:r>
          </a:p>
        </p:txBody>
      </p:sp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82753" y="3907623"/>
            <a:ext cx="4629607" cy="63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6654" y="4512055"/>
            <a:ext cx="5422864" cy="16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5A57BB-E124-9EB1-D63A-E4C29A53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8870" y="101615"/>
            <a:ext cx="9510445" cy="596704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6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an equation for Signal to Quantization Noise Ratio in the case of a full scale sinusoidal message signal with amplitude </a:t>
            </a:r>
            <a:r>
              <a:rPr lang="en-US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volts.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1524000" y="1371600"/>
            <a:ext cx="9144000" cy="5074432"/>
            <a:chOff x="387136" y="918063"/>
            <a:chExt cx="6657516" cy="5451770"/>
          </a:xfrm>
        </p:grpSpPr>
        <p:grpSp>
          <p:nvGrpSpPr>
            <p:cNvPr id="4" name="Group 6"/>
            <p:cNvGrpSpPr/>
            <p:nvPr/>
          </p:nvGrpSpPr>
          <p:grpSpPr>
            <a:xfrm>
              <a:off x="387136" y="918063"/>
              <a:ext cx="6457132" cy="4267126"/>
              <a:chOff x="387136" y="918063"/>
              <a:chExt cx="6457132" cy="426712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7136" y="918063"/>
                <a:ext cx="6457132" cy="136452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1148" y="2282590"/>
                <a:ext cx="5088858" cy="133729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0481" y="3749456"/>
                <a:ext cx="6006150" cy="1435733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" y="5105400"/>
              <a:ext cx="6282652" cy="1264433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D923E-6193-F675-E796-466C49EE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58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05FC1-A456-99EE-E45E-E705F99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7E05-4DE2-D4F5-4AF7-1EC7A31F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11C86708-758D-8C7E-C3F0-534FD5811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745258"/>
              </p:ext>
            </p:extLst>
          </p:nvPr>
        </p:nvGraphicFramePr>
        <p:xfrm>
          <a:off x="2263000" y="1707036"/>
          <a:ext cx="5122692" cy="116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507960" progId="Equation.DSMT4">
                  <p:embed/>
                </p:oleObj>
              </mc:Choice>
              <mc:Fallback>
                <p:oleObj name="Equation" r:id="rId2" imgW="2171520" imgH="507960" progId="Equation.DSMT4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11C86708-758D-8C7E-C3F0-534FD5811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000" y="1707036"/>
                        <a:ext cx="5122692" cy="1166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42A3D2-8BFD-C0E9-F795-7D263F9585C6}"/>
              </a:ext>
            </a:extLst>
          </p:cNvPr>
          <p:cNvSpPr txBox="1"/>
          <p:nvPr/>
        </p:nvSpPr>
        <p:spPr>
          <a:xfrm>
            <a:off x="0" y="2041075"/>
            <a:ext cx="317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Signal Power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BA6B720-6767-D806-CAE1-C206408A4F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246601"/>
              </p:ext>
            </p:extLst>
          </p:nvPr>
        </p:nvGraphicFramePr>
        <p:xfrm>
          <a:off x="7746100" y="1734185"/>
          <a:ext cx="4220750" cy="100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431640" progId="Equation.DSMT4">
                  <p:embed/>
                </p:oleObj>
              </mc:Choice>
              <mc:Fallback>
                <p:oleObj name="Equation" r:id="rId4" imgW="1765080" imgH="43164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4BA6B720-6767-D806-CAE1-C206408A4F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6100" y="1734185"/>
                        <a:ext cx="4220750" cy="100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2BA41ED-C7AF-390A-D6AF-5C2431FD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48" y="93641"/>
            <a:ext cx="10420814" cy="1684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988FD-A418-21AE-B7F4-0D0DED3F1E5A}"/>
              </a:ext>
            </a:extLst>
          </p:cNvPr>
          <p:cNvSpPr txBox="1"/>
          <p:nvPr/>
        </p:nvSpPr>
        <p:spPr>
          <a:xfrm>
            <a:off x="117230" y="3266364"/>
            <a:ext cx="2359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Power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C7211B-8F2C-840E-2D7F-722E30755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851722"/>
              </p:ext>
            </p:extLst>
          </p:nvPr>
        </p:nvGraphicFramePr>
        <p:xfrm>
          <a:off x="2263000" y="3025226"/>
          <a:ext cx="6695069" cy="870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71800" imgH="393700" progId="Equation.DSMT4">
                  <p:embed/>
                </p:oleObj>
              </mc:Choice>
              <mc:Fallback>
                <p:oleObj name="Equation" r:id="rId7" imgW="2971800" imgH="3937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C7211B-8F2C-840E-2D7F-722E307559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000" y="3025226"/>
                        <a:ext cx="6695069" cy="8706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8862B07-A8CB-581B-B8B2-A18C36206E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46607"/>
              </p:ext>
            </p:extLst>
          </p:nvPr>
        </p:nvGraphicFramePr>
        <p:xfrm>
          <a:off x="637466" y="4043105"/>
          <a:ext cx="6550597" cy="104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79700" imgH="444500" progId="Equation.DSMT4">
                  <p:embed/>
                </p:oleObj>
              </mc:Choice>
              <mc:Fallback>
                <p:oleObj name="Equation" r:id="rId9" imgW="2679700" imgH="4445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8862B07-A8CB-581B-B8B2-A18C36206E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466" y="4043105"/>
                        <a:ext cx="6550597" cy="10493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1E92796-A360-96E5-2C06-B91BCE979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087895"/>
              </p:ext>
            </p:extLst>
          </p:nvPr>
        </p:nvGraphicFramePr>
        <p:xfrm>
          <a:off x="1008184" y="5166019"/>
          <a:ext cx="8969131" cy="11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81400" imgH="482600" progId="Equation.DSMT4">
                  <p:embed/>
                </p:oleObj>
              </mc:Choice>
              <mc:Fallback>
                <p:oleObj name="Equation" r:id="rId11" imgW="3581400" imgH="482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1E92796-A360-96E5-2C06-B91BCE9795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4" y="5166019"/>
                        <a:ext cx="8969131" cy="11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48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F1E21-5D79-3FF7-70A6-17AAA833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0B908-EBA1-E673-9ED4-45E043D4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014481F-EBC8-D9BB-6F2A-501EE97F50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710185"/>
              </p:ext>
            </p:extLst>
          </p:nvPr>
        </p:nvGraphicFramePr>
        <p:xfrm>
          <a:off x="1125416" y="2361853"/>
          <a:ext cx="5059553" cy="114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482600" progId="Equation.DSMT4">
                  <p:embed/>
                </p:oleObj>
              </mc:Choice>
              <mc:Fallback>
                <p:oleObj name="Equation" r:id="rId2" imgW="2108200" imgH="482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014481F-EBC8-D9BB-6F2A-501EE97F50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416" y="2361853"/>
                        <a:ext cx="5059553" cy="11488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E624D6-C128-C89C-32DF-A528D7C06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282665"/>
              </p:ext>
            </p:extLst>
          </p:nvPr>
        </p:nvGraphicFramePr>
        <p:xfrm>
          <a:off x="6985945" y="2361853"/>
          <a:ext cx="1566960" cy="644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800" imgH="228600" progId="Equation.DSMT4">
                  <p:embed/>
                </p:oleObj>
              </mc:Choice>
              <mc:Fallback>
                <p:oleObj name="Equation" r:id="rId4" imgW="558800" imgH="2286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E624D6-C128-C89C-32DF-A528D7C06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945" y="2361853"/>
                        <a:ext cx="1566960" cy="6446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13F3F45-16ED-58C3-7DAC-151D14066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95104"/>
              </p:ext>
            </p:extLst>
          </p:nvPr>
        </p:nvGraphicFramePr>
        <p:xfrm>
          <a:off x="1383323" y="3627944"/>
          <a:ext cx="2450123" cy="1100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5200" imgH="431800" progId="Equation.DSMT4">
                  <p:embed/>
                </p:oleObj>
              </mc:Choice>
              <mc:Fallback>
                <p:oleObj name="Equation" r:id="rId6" imgW="965200" imgH="431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13F3F45-16ED-58C3-7DAC-151D140669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323" y="3627944"/>
                        <a:ext cx="2450123" cy="1100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B46503-5DBC-145C-8621-9246E4E65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074499"/>
              </p:ext>
            </p:extLst>
          </p:nvPr>
        </p:nvGraphicFramePr>
        <p:xfrm>
          <a:off x="8804030" y="2193796"/>
          <a:ext cx="1594703" cy="8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7700" imgH="368300" progId="Equation.DSMT4">
                  <p:embed/>
                </p:oleObj>
              </mc:Choice>
              <mc:Fallback>
                <p:oleObj name="Equation" r:id="rId8" imgW="647700" imgH="3683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7B46503-5DBC-145C-8621-9246E4E65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030" y="2193796"/>
                        <a:ext cx="1594703" cy="898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6DDD0D7-D775-FDEE-C012-1079B23E1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365253"/>
              </p:ext>
            </p:extLst>
          </p:nvPr>
        </p:nvGraphicFramePr>
        <p:xfrm>
          <a:off x="2631326" y="5270600"/>
          <a:ext cx="1535422" cy="502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2937" imgH="177646" progId="Equation.DSMT4">
                  <p:embed/>
                </p:oleObj>
              </mc:Choice>
              <mc:Fallback>
                <p:oleObj name="Equation" r:id="rId10" imgW="532937" imgH="177646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6DDD0D7-D775-FDEE-C012-1079B23E19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326" y="5270600"/>
                        <a:ext cx="1535422" cy="5026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0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4314-AF0F-0AA5-B8CB-20B1F519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1E82-37CC-7F87-1A93-46262A08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8F47F-9653-49EB-6A63-D493DB22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7AACA-1C0E-B011-5657-AF215CCF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E50D6F-E8DD-1966-8FE7-7B3014B7C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76" y="245129"/>
            <a:ext cx="11956935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E087345-1D49-47A5-BCA0-B15A1DD8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106" y="1493464"/>
            <a:ext cx="11073105" cy="64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7414824-A3F6-C8A3-0EE2-446B800C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505" y="2148449"/>
            <a:ext cx="9696048" cy="60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9243824-4B14-433A-48A4-7D8D27BF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1965" y="2872908"/>
            <a:ext cx="9382421" cy="73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91B51E2-0B36-38E0-7BF2-04E3F89E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8030" y="3729598"/>
            <a:ext cx="6078911" cy="68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2F7DC23-B9F4-E628-F96E-A26AB314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1975" y="4530537"/>
            <a:ext cx="9756767" cy="94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8B5DC995-12A6-09A9-3B10-BE37E96133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5388" y="5768788"/>
          <a:ext cx="7952060" cy="564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52800" imgH="241300" progId="Equation.DSMT4">
                  <p:embed/>
                </p:oleObj>
              </mc:Choice>
              <mc:Fallback>
                <p:oleObj name="Equation" r:id="rId8" imgW="3352800" imgH="241300" progId="Equation.DSMT4">
                  <p:embed/>
                  <p:pic>
                    <p:nvPicPr>
                      <p:cNvPr id="12" name="Object 9">
                        <a:extLst>
                          <a:ext uri="{FF2B5EF4-FFF2-40B4-BE49-F238E27FC236}">
                            <a16:creationId xmlns:a16="http://schemas.microsoft.com/office/drawing/2014/main" id="{8B5DC995-12A6-09A9-3B10-BE37E96133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388" y="5768788"/>
                        <a:ext cx="7952060" cy="5647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0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30665"/>
            <a:ext cx="7886700" cy="607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 of PCM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9925" y="893759"/>
            <a:ext cx="8751082" cy="1148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617" y="2205287"/>
            <a:ext cx="8559373" cy="11340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7616" y="3494577"/>
            <a:ext cx="8776766" cy="1229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925" y="4879605"/>
            <a:ext cx="8710013" cy="12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79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1596" y="210672"/>
            <a:ext cx="8710643" cy="144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1339" y="2407024"/>
            <a:ext cx="6732986" cy="9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5554" y="3382776"/>
            <a:ext cx="1503970" cy="103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5625" y="3445249"/>
            <a:ext cx="1426439" cy="89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8596" y="3603813"/>
            <a:ext cx="2931039" cy="67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6715" y="1636902"/>
            <a:ext cx="2743620" cy="92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1728" y="3603813"/>
            <a:ext cx="1533401" cy="73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666" y="4413997"/>
            <a:ext cx="8547282" cy="45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78666" y="5005666"/>
            <a:ext cx="7119881" cy="5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55554" y="5709138"/>
            <a:ext cx="7699575" cy="4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ED9CF1-E6E0-2C9C-04E4-8FB9E6F5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76117"/>
            <a:ext cx="9899025" cy="4736386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404EC"/>
                </a:solidFill>
              </a:rPr>
              <a:t>In a binary PCM system, the output SQNR is to be held to a minimum of 40 dB. Determine the of required levels, and find the corresponding output SQNR.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999" y="1766788"/>
            <a:ext cx="10445393" cy="4369207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F4CDCBA-6B02-1838-A911-4DAEDAE9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47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1ACE-A9D1-E571-E9A3-7C768FF0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Code Modulation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9B17-51FC-1577-BF70-9C8BC3CC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C562-595A-CDA1-76FD-4C047D85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8A3825-B9E1-D111-BAC5-4A299EE5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63235"/>
          <a:stretch>
            <a:fillRect/>
          </a:stretch>
        </p:blipFill>
        <p:spPr bwMode="auto">
          <a:xfrm>
            <a:off x="1655826" y="1320929"/>
            <a:ext cx="914747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4F505-1943-5837-486F-0F653276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000" t="39397" r="6667" b="30972"/>
          <a:stretch>
            <a:fillRect/>
          </a:stretch>
        </p:blipFill>
        <p:spPr bwMode="auto">
          <a:xfrm>
            <a:off x="1522262" y="3099758"/>
            <a:ext cx="8915400" cy="16764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2050910-D1A7-7527-1F65-1EF0F9E09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8139" t="72396" r="8026"/>
          <a:stretch>
            <a:fillRect/>
          </a:stretch>
        </p:blipFill>
        <p:spPr bwMode="auto">
          <a:xfrm>
            <a:off x="1409700" y="4633807"/>
            <a:ext cx="9144000" cy="1686757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6D90FD7-1E07-04E9-505E-532E00E19F1C}"/>
              </a:ext>
            </a:extLst>
          </p:cNvPr>
          <p:cNvGrpSpPr/>
          <p:nvPr/>
        </p:nvGrpSpPr>
        <p:grpSpPr>
          <a:xfrm>
            <a:off x="1388698" y="2053379"/>
            <a:ext cx="8432943" cy="3231687"/>
            <a:chOff x="1409700" y="2024009"/>
            <a:chExt cx="8432943" cy="32316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3484E13-FF51-873C-0AB1-B4A86BFF8EE3}"/>
                </a:ext>
              </a:extLst>
            </p:cNvPr>
            <p:cNvGrpSpPr/>
            <p:nvPr/>
          </p:nvGrpSpPr>
          <p:grpSpPr>
            <a:xfrm>
              <a:off x="1409700" y="2024009"/>
              <a:ext cx="8432943" cy="3231687"/>
              <a:chOff x="1409700" y="2024009"/>
              <a:chExt cx="8432943" cy="323168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F320291-7705-A6F5-0160-48EA9EB2554A}"/>
                  </a:ext>
                </a:extLst>
              </p:cNvPr>
              <p:cNvGrpSpPr/>
              <p:nvPr/>
            </p:nvGrpSpPr>
            <p:grpSpPr>
              <a:xfrm>
                <a:off x="1409700" y="2024009"/>
                <a:ext cx="8432943" cy="801385"/>
                <a:chOff x="1409700" y="2024009"/>
                <a:chExt cx="8432943" cy="80138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9110104-D798-A978-A932-15146BD2E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9700" y="2815122"/>
                  <a:ext cx="8406400" cy="0"/>
                </a:xfrm>
                <a:prstGeom prst="line">
                  <a:avLst/>
                </a:prstGeom>
                <a:ln w="539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9021E2D-4880-CFA5-8321-66BE1C0FB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42643" y="2024009"/>
                  <a:ext cx="0" cy="801385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56DAA89-B24F-E202-2E81-EEBD9C432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9700" y="2792702"/>
                <a:ext cx="0" cy="801385"/>
              </a:xfrm>
              <a:prstGeom prst="line">
                <a:avLst/>
              </a:prstGeom>
              <a:ln w="508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317862E-4958-1D1E-51D9-9E38CB34F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243" y="4313436"/>
                <a:ext cx="8406400" cy="0"/>
              </a:xfrm>
              <a:prstGeom prst="line">
                <a:avLst/>
              </a:prstGeom>
              <a:ln w="539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A19481-41ED-9823-B70E-FDB474EA0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9700" y="3594087"/>
                <a:ext cx="1972639" cy="0"/>
              </a:xfrm>
              <a:prstGeom prst="line">
                <a:avLst/>
              </a:prstGeom>
              <a:ln w="539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5271303-9920-8602-D16C-CC5ACF85D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9493" y="3594087"/>
                <a:ext cx="856607" cy="0"/>
              </a:xfrm>
              <a:prstGeom prst="line">
                <a:avLst/>
              </a:prstGeom>
              <a:ln w="539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9EA1ACE-6E53-F183-038B-8EC096FCDD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6100" y="3594087"/>
                <a:ext cx="26543" cy="719349"/>
              </a:xfrm>
              <a:prstGeom prst="line">
                <a:avLst/>
              </a:prstGeom>
              <a:ln w="508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91E944-5202-2B0E-99B1-DAE078523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9700" y="4296619"/>
                <a:ext cx="0" cy="959077"/>
              </a:xfrm>
              <a:prstGeom prst="line">
                <a:avLst/>
              </a:prstGeom>
              <a:ln w="508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C748C56-2E5A-7083-6D96-6408CF6DB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702" y="5244155"/>
                <a:ext cx="856607" cy="0"/>
              </a:xfrm>
              <a:prstGeom prst="line">
                <a:avLst/>
              </a:prstGeom>
              <a:ln w="539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6BFD2D-BDB6-1412-85ED-0EF90E750407}"/>
                </a:ext>
              </a:extLst>
            </p:cNvPr>
            <p:cNvCxnSpPr>
              <a:cxnSpLocks/>
            </p:cNvCxnSpPr>
            <p:nvPr/>
          </p:nvCxnSpPr>
          <p:spPr>
            <a:xfrm>
              <a:off x="9070796" y="2061525"/>
              <a:ext cx="745304" cy="0"/>
            </a:xfrm>
            <a:prstGeom prst="line">
              <a:avLst/>
            </a:prstGeom>
            <a:ln w="5397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14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426" y="331975"/>
            <a:ext cx="8895230" cy="125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2490" y="2075613"/>
            <a:ext cx="7437273" cy="68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6867" y="3165385"/>
            <a:ext cx="3096078" cy="90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1781" y="4586848"/>
            <a:ext cx="7230989" cy="92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24936FA-BD4A-79DA-9CE4-7D98B49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684" y="245129"/>
            <a:ext cx="8967701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2831" y="1493464"/>
            <a:ext cx="8304829" cy="64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9629" y="2148449"/>
            <a:ext cx="7272036" cy="60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5474" y="2872908"/>
            <a:ext cx="7036816" cy="73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0024" y="3729600"/>
            <a:ext cx="4559183" cy="68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90483" y="4530539"/>
            <a:ext cx="7317575" cy="94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2593042" y="5768790"/>
          <a:ext cx="5964045" cy="564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52800" imgH="241300" progId="Equation.DSMT4">
                  <p:embed/>
                </p:oleObj>
              </mc:Choice>
              <mc:Fallback>
                <p:oleObj name="Equation" r:id="rId8" imgW="3352800" imgH="241300" progId="Equation.DSMT4">
                  <p:embed/>
                  <p:pic>
                    <p:nvPicPr>
                      <p:cNvPr id="20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042" y="5768790"/>
                        <a:ext cx="5964045" cy="5647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D3F9333-A96D-FCB0-3287-349891C7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 l="6667"/>
          <a:stretch>
            <a:fillRect/>
          </a:stretch>
        </p:blipFill>
        <p:spPr>
          <a:xfrm>
            <a:off x="1524000" y="83894"/>
            <a:ext cx="9144000" cy="2049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2133601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n= 5.6 approximately 5;    Sampling frequency 7.2 KHz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 l="7636" r="1466"/>
          <a:stretch>
            <a:fillRect/>
          </a:stretch>
        </p:blipFill>
        <p:spPr>
          <a:xfrm>
            <a:off x="1524000" y="2590801"/>
            <a:ext cx="9144000" cy="2697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 l="10644"/>
          <a:stretch>
            <a:fillRect/>
          </a:stretch>
        </p:blipFill>
        <p:spPr>
          <a:xfrm>
            <a:off x="1524000" y="3276600"/>
            <a:ext cx="9144000" cy="179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0" y="3772998"/>
            <a:ext cx="9144000" cy="278020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FDE9BFC-72BF-8DE3-3296-86B82F68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2056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67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00" y="1752600"/>
            <a:ext cx="88392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signal that has the highest frequency component of 4.2MHz and a peak to peak value of 4 volts is transmitted using a binary PCM. The number of quantization levels is 512 and P=0.04W calculate: 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Code word length.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Bite rate.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Output signal to quantization noise ratio.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a.  9      b. 75.6X10</a:t>
            </a:r>
            <a:r>
              <a:rPr lang="en-US" sz="2800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bits/sec   c. 1966.08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33dB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6D50615-C772-A2EC-AD48-69E1F455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09120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8077200" cy="1143000"/>
          </a:xfrm>
        </p:spPr>
        <p:txBody>
          <a:bodyPr/>
          <a:lstStyle/>
          <a:p>
            <a:r>
              <a:rPr lang="en-US" dirty="0"/>
              <a:t>What happens with a weak signal?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495300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can we do to minimize this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5410200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1.Non uniform/Adaptive quantization or </a:t>
            </a:r>
          </a:p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3200" dirty="0" err="1">
                <a:solidFill>
                  <a:srgbClr val="2419AF"/>
                </a:solidFill>
                <a:latin typeface="Times New Roman" pitchFamily="18" charset="0"/>
                <a:cs typeface="Times New Roman" pitchFamily="18" charset="0"/>
              </a:rPr>
              <a:t>Companding</a:t>
            </a:r>
            <a:endParaRPr lang="en-US" sz="3200" dirty="0">
              <a:solidFill>
                <a:srgbClr val="2419A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t="7273"/>
          <a:stretch>
            <a:fillRect/>
          </a:stretch>
        </p:blipFill>
        <p:spPr bwMode="auto">
          <a:xfrm>
            <a:off x="1622868" y="1143000"/>
            <a:ext cx="904513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4000" y="1219201"/>
            <a:ext cx="9144000" cy="329320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514350" indent="-514350"/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Problem with uniform Quantization: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Only optimal for uniformly distributed signal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Real audio signals (speech and  music) are  more con</a:t>
            </a:r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centrated  near  zeros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Human  ear is more sensitive to quantization errors at  small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values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F4CF4AC-885C-D5C4-7421-174EFEFA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09120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uniform quantization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5334001" y="6096000"/>
            <a:ext cx="4409193" cy="338554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Monotype Sorts" pitchFamily="2" charset="2"/>
              <a:buNone/>
            </a:pPr>
            <a:r>
              <a:rPr kumimoji="1" lang="en-US" sz="1600" b="1">
                <a:solidFill>
                  <a:srgbClr val="0000FF"/>
                </a:solidFill>
                <a:latin typeface="Arial" charset="0"/>
              </a:rPr>
              <a:t>Example: Nonuniform 3 bit quantizer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124200" y="1524000"/>
            <a:ext cx="5051472" cy="4343400"/>
            <a:chOff x="1600200" y="1524000"/>
            <a:chExt cx="5051472" cy="4343400"/>
          </a:xfrm>
        </p:grpSpPr>
        <p:grpSp>
          <p:nvGrpSpPr>
            <p:cNvPr id="3" name="Group 54"/>
            <p:cNvGrpSpPr/>
            <p:nvPr/>
          </p:nvGrpSpPr>
          <p:grpSpPr>
            <a:xfrm>
              <a:off x="1600200" y="1524000"/>
              <a:ext cx="5051472" cy="4343400"/>
              <a:chOff x="1501728" y="1524000"/>
              <a:chExt cx="5127364" cy="4648200"/>
            </a:xfrm>
          </p:grpSpPr>
          <p:sp>
            <p:nvSpPr>
              <p:cNvPr id="5" name="Line 6"/>
              <p:cNvSpPr>
                <a:spLocks noChangeShapeType="1"/>
              </p:cNvSpPr>
              <p:nvPr/>
            </p:nvSpPr>
            <p:spPr bwMode="auto">
              <a:xfrm>
                <a:off x="1700213" y="4136439"/>
                <a:ext cx="4759902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7"/>
              <p:cNvSpPr>
                <a:spLocks noChangeShapeType="1"/>
              </p:cNvSpPr>
              <p:nvPr/>
            </p:nvSpPr>
            <p:spPr bwMode="auto">
              <a:xfrm>
                <a:off x="2371725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8"/>
              <p:cNvSpPr>
                <a:spLocks noChangeShapeType="1"/>
              </p:cNvSpPr>
              <p:nvPr/>
            </p:nvSpPr>
            <p:spPr bwMode="auto">
              <a:xfrm>
                <a:off x="2819400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3241675" y="39183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162425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4610100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5057775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>
                <a:off x="5505450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1924050" y="3905683"/>
                <a:ext cx="0" cy="360932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3602038" y="3606214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3602038" y="3077577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602038" y="2548939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3602038" y="4663489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3602038" y="5192127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>
                <a:off x="3602038" y="5722352"/>
                <a:ext cx="26443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 Box 21"/>
              <p:cNvSpPr txBox="1">
                <a:spLocks noChangeArrowheads="1"/>
              </p:cNvSpPr>
              <p:nvPr/>
            </p:nvSpPr>
            <p:spPr bwMode="auto">
              <a:xfrm>
                <a:off x="3938587" y="4182704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2</a:t>
                </a: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4386262" y="4182704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4</a:t>
                </a:r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4833937" y="4182704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6</a:t>
                </a:r>
              </a:p>
            </p:txBody>
          </p:sp>
          <p:sp>
            <p:nvSpPr>
              <p:cNvPr id="23" name="Text Box 24"/>
              <p:cNvSpPr txBox="1">
                <a:spLocks noChangeArrowheads="1"/>
              </p:cNvSpPr>
              <p:nvPr/>
            </p:nvSpPr>
            <p:spPr bwMode="auto">
              <a:xfrm>
                <a:off x="5256213" y="4177354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8</a:t>
                </a:r>
              </a:p>
            </p:txBody>
          </p:sp>
          <p:sp>
            <p:nvSpPr>
              <p:cNvPr id="24" name="Text Box 25"/>
              <p:cNvSpPr txBox="1">
                <a:spLocks noChangeArrowheads="1"/>
              </p:cNvSpPr>
              <p:nvPr/>
            </p:nvSpPr>
            <p:spPr bwMode="auto">
              <a:xfrm>
                <a:off x="3354387" y="3385191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2</a:t>
                </a:r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3354387" y="2854966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4</a:t>
                </a:r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3354387" y="2326329"/>
                <a:ext cx="285069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6</a:t>
                </a: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3267075" y="4448816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-2</a:t>
                </a: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3267075" y="497745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-4</a:t>
                </a:r>
              </a:p>
            </p:txBody>
          </p:sp>
          <p:sp>
            <p:nvSpPr>
              <p:cNvPr id="29" name="Text Box 30"/>
              <p:cNvSpPr txBox="1">
                <a:spLocks noChangeArrowheads="1"/>
              </p:cNvSpPr>
              <p:nvPr/>
            </p:nvSpPr>
            <p:spPr bwMode="auto">
              <a:xfrm>
                <a:off x="3267075" y="550450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-6</a:t>
                </a:r>
              </a:p>
            </p:txBody>
          </p:sp>
          <p:sp>
            <p:nvSpPr>
              <p:cNvPr id="30" name="Text Box 31"/>
              <p:cNvSpPr txBox="1">
                <a:spLocks noChangeArrowheads="1"/>
              </p:cNvSpPr>
              <p:nvPr/>
            </p:nvSpPr>
            <p:spPr bwMode="auto">
              <a:xfrm>
                <a:off x="4894262" y="4153450"/>
                <a:ext cx="1573505" cy="62581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1600" b="1"/>
                  <a:t>Input sample</a:t>
                </a:r>
              </a:p>
              <a:p>
                <a:pPr eaLnBrk="0" hangingPunct="0"/>
                <a:r>
                  <a:rPr lang="en-US" sz="1600" b="1"/>
                  <a:t>X</a:t>
                </a:r>
              </a:p>
            </p:txBody>
          </p: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2098674" y="1845225"/>
                <a:ext cx="1747923" cy="62581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1600" b="1" dirty="0"/>
                  <a:t>Output sample</a:t>
                </a:r>
              </a:p>
              <a:p>
                <a:pPr eaLnBrk="0" hangingPunct="0"/>
                <a:r>
                  <a:rPr lang="en-US" sz="1600" b="1" dirty="0"/>
                  <a:t>X</a:t>
                </a:r>
                <a:r>
                  <a:rPr lang="en-US" sz="1600" b="1" baseline="-25000" dirty="0"/>
                  <a:t>Q</a:t>
                </a:r>
                <a:endParaRPr lang="en-US" sz="1600" b="1" dirty="0"/>
              </a:p>
            </p:txBody>
          </p:sp>
          <p:sp>
            <p:nvSpPr>
              <p:cNvPr id="32" name="Text Box 33"/>
              <p:cNvSpPr txBox="1">
                <a:spLocks noChangeArrowheads="1"/>
              </p:cNvSpPr>
              <p:nvPr/>
            </p:nvSpPr>
            <p:spPr bwMode="auto">
              <a:xfrm>
                <a:off x="2932113" y="418270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-2</a:t>
                </a: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2484438" y="418270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-4</a:t>
                </a:r>
              </a:p>
            </p:txBody>
          </p:sp>
          <p:sp>
            <p:nvSpPr>
              <p:cNvPr id="34" name="Text Box 35"/>
              <p:cNvSpPr txBox="1">
                <a:spLocks noChangeArrowheads="1"/>
              </p:cNvSpPr>
              <p:nvPr/>
            </p:nvSpPr>
            <p:spPr bwMode="auto">
              <a:xfrm>
                <a:off x="2124075" y="417735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-6</a:t>
                </a:r>
              </a:p>
            </p:txBody>
          </p:sp>
          <p:sp>
            <p:nvSpPr>
              <p:cNvPr id="35" name="Text Box 36"/>
              <p:cNvSpPr txBox="1">
                <a:spLocks noChangeArrowheads="1"/>
              </p:cNvSpPr>
              <p:nvPr/>
            </p:nvSpPr>
            <p:spPr bwMode="auto">
              <a:xfrm>
                <a:off x="1676400" y="4177354"/>
                <a:ext cx="330080" cy="2470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eaLnBrk="0" hangingPunct="0"/>
                <a:r>
                  <a:rPr lang="en-US" sz="900"/>
                  <a:t>-8</a:t>
                </a:r>
              </a:p>
            </p:txBody>
          </p:sp>
          <p:grpSp>
            <p:nvGrpSpPr>
              <p:cNvPr id="4" name="Group 58"/>
              <p:cNvGrpSpPr>
                <a:grpSpLocks/>
              </p:cNvGrpSpPr>
              <p:nvPr/>
            </p:nvGrpSpPr>
            <p:grpSpPr bwMode="auto">
              <a:xfrm>
                <a:off x="3352800" y="3657600"/>
                <a:ext cx="969611" cy="726212"/>
                <a:chOff x="2570" y="2904"/>
                <a:chExt cx="517" cy="334"/>
              </a:xfrm>
              <a:solidFill>
                <a:schemeClr val="bg1"/>
              </a:solidFill>
            </p:grpSpPr>
            <p:sp>
              <p:nvSpPr>
                <p:cNvPr id="51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711" y="3070"/>
                  <a:ext cx="0" cy="168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38"/>
                <p:cNvSpPr>
                  <a:spLocks noChangeShapeType="1"/>
                </p:cNvSpPr>
                <p:nvPr/>
              </p:nvSpPr>
              <p:spPr bwMode="auto">
                <a:xfrm>
                  <a:off x="2711" y="3070"/>
                  <a:ext cx="141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0"/>
                <p:cNvSpPr>
                  <a:spLocks noChangeShapeType="1"/>
                </p:cNvSpPr>
                <p:nvPr/>
              </p:nvSpPr>
              <p:spPr bwMode="auto">
                <a:xfrm>
                  <a:off x="2841" y="2904"/>
                  <a:ext cx="246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auto">
                <a:xfrm>
                  <a:off x="2570" y="3238"/>
                  <a:ext cx="141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56"/>
              <p:cNvGrpSpPr>
                <a:grpSpLocks/>
              </p:cNvGrpSpPr>
              <p:nvPr/>
            </p:nvGrpSpPr>
            <p:grpSpPr bwMode="auto">
              <a:xfrm>
                <a:off x="4284774" y="1524000"/>
                <a:ext cx="2344318" cy="2100363"/>
                <a:chOff x="2993" y="1904"/>
                <a:chExt cx="1250" cy="966"/>
              </a:xfrm>
              <a:solidFill>
                <a:schemeClr val="bg1"/>
              </a:solidFill>
            </p:grpSpPr>
            <p:sp>
              <p:nvSpPr>
                <p:cNvPr id="45" name="Line 39"/>
                <p:cNvSpPr>
                  <a:spLocks noChangeShapeType="1"/>
                </p:cNvSpPr>
                <p:nvPr/>
              </p:nvSpPr>
              <p:spPr bwMode="auto">
                <a:xfrm>
                  <a:off x="3001" y="2703"/>
                  <a:ext cx="0" cy="167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41"/>
                <p:cNvSpPr>
                  <a:spLocks noChangeShapeType="1"/>
                </p:cNvSpPr>
                <p:nvPr/>
              </p:nvSpPr>
              <p:spPr bwMode="auto">
                <a:xfrm>
                  <a:off x="2993" y="2703"/>
                  <a:ext cx="275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3268" y="2405"/>
                  <a:ext cx="5" cy="295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44"/>
                <p:cNvSpPr>
                  <a:spLocks noChangeShapeType="1"/>
                </p:cNvSpPr>
                <p:nvPr/>
              </p:nvSpPr>
              <p:spPr bwMode="auto">
                <a:xfrm>
                  <a:off x="3273" y="2405"/>
                  <a:ext cx="423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674" y="1904"/>
                  <a:ext cx="0" cy="501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46"/>
                <p:cNvSpPr>
                  <a:spLocks noChangeShapeType="1"/>
                </p:cNvSpPr>
                <p:nvPr/>
              </p:nvSpPr>
              <p:spPr bwMode="auto">
                <a:xfrm>
                  <a:off x="3679" y="1904"/>
                  <a:ext cx="564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57"/>
              <p:cNvGrpSpPr>
                <a:grpSpLocks/>
              </p:cNvGrpSpPr>
              <p:nvPr/>
            </p:nvGrpSpPr>
            <p:grpSpPr bwMode="auto">
              <a:xfrm>
                <a:off x="1501728" y="4363192"/>
                <a:ext cx="1851072" cy="1809008"/>
                <a:chOff x="1583" y="3238"/>
                <a:chExt cx="987" cy="832"/>
              </a:xfrm>
              <a:solidFill>
                <a:schemeClr val="bg1"/>
              </a:solidFill>
            </p:grpSpPr>
            <p:sp>
              <p:nvSpPr>
                <p:cNvPr id="41" name="Line 47"/>
                <p:cNvSpPr>
                  <a:spLocks noChangeShapeType="1"/>
                </p:cNvSpPr>
                <p:nvPr/>
              </p:nvSpPr>
              <p:spPr bwMode="auto">
                <a:xfrm>
                  <a:off x="2570" y="3238"/>
                  <a:ext cx="0" cy="333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147" y="3571"/>
                  <a:ext cx="423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49"/>
                <p:cNvSpPr>
                  <a:spLocks noChangeShapeType="1"/>
                </p:cNvSpPr>
                <p:nvPr/>
              </p:nvSpPr>
              <p:spPr bwMode="auto">
                <a:xfrm>
                  <a:off x="2147" y="3571"/>
                  <a:ext cx="0" cy="499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583" y="4070"/>
                  <a:ext cx="564" cy="0"/>
                </a:xfrm>
                <a:prstGeom prst="line">
                  <a:avLst/>
                </a:prstGeom>
                <a:grp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Line 59"/>
              <p:cNvSpPr>
                <a:spLocks noChangeShapeType="1"/>
              </p:cNvSpPr>
              <p:nvPr/>
            </p:nvSpPr>
            <p:spPr bwMode="auto">
              <a:xfrm>
                <a:off x="3860367" y="3673319"/>
                <a:ext cx="0" cy="365281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3635896" y="2852936"/>
              <a:ext cx="1800200" cy="1800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6" name="Picture 20"/>
          <p:cNvPicPr>
            <a:picLocks noChangeAspect="1" noChangeArrowheads="1"/>
          </p:cNvPicPr>
          <p:nvPr/>
        </p:nvPicPr>
        <p:blipFill>
          <a:blip r:embed="rId2" cstate="print"/>
          <a:srcRect l="37302" t="2313" r="24869" b="52925"/>
          <a:stretch>
            <a:fillRect/>
          </a:stretch>
        </p:blipFill>
        <p:spPr bwMode="auto">
          <a:xfrm>
            <a:off x="3071664" y="1434842"/>
            <a:ext cx="5976664" cy="49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11E602A5-BE45-EEF2-36B2-332FA133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5249" y="6360205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Companding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19400"/>
            <a:ext cx="8915400" cy="26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676400"/>
            <a:ext cx="588037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fg08_01800.jpg" descr="fg08_018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124201"/>
            <a:ext cx="91440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57" descr="Picture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3205" y="2819400"/>
            <a:ext cx="9144000" cy="547087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300F8C9-AFEE-652F-CC78-0675882A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09120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Companding</a:t>
            </a:r>
            <a:r>
              <a:rPr lang="en-US" dirty="0"/>
              <a:t> Laws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t="15877" b="2758"/>
          <a:stretch>
            <a:fillRect/>
          </a:stretch>
        </p:blipFill>
        <p:spPr bwMode="auto">
          <a:xfrm>
            <a:off x="1488991" y="1429449"/>
            <a:ext cx="9588453" cy="487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71866"/>
              </p:ext>
            </p:extLst>
          </p:nvPr>
        </p:nvGraphicFramePr>
        <p:xfrm>
          <a:off x="1675732" y="891249"/>
          <a:ext cx="8619067" cy="3883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5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63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A-law</a:t>
                      </a:r>
                      <a:endParaRPr lang="en-US" sz="2400" b="1" i="0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µ-law</a:t>
                      </a:r>
                      <a:endParaRPr lang="en-US" sz="2400" b="1" i="0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216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Uniform quantization is achieved at A = 1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Uniform quantization is achieved at µ = 0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397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Mid-rise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Mid-tread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788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Used for PCM telephone systems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Used for speech and music signals(only used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 </a:t>
                      </a:r>
                      <a:r>
                        <a:rPr lang="en-US" sz="2400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Canada and Japan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CBDCF34-2C7C-FAFD-D916-17123ED8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8075" y="6309120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1267" y="0"/>
            <a:ext cx="10270733" cy="583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For a compressor using µ law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compander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with a µ=255,</a:t>
            </a:r>
            <a:r>
              <a:rPr lang="en-GB" sz="2800" dirty="0"/>
              <a:t>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Plot the characteristics and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Determine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voltage gain for the following relative values of  V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max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compressed output voltage for a maximum input voltage of 4V.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Dynamic range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50470"/>
              </p:ext>
            </p:extLst>
          </p:nvPr>
        </p:nvGraphicFramePr>
        <p:xfrm>
          <a:off x="3344238" y="1470947"/>
          <a:ext cx="25908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3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 </a:t>
                      </a:r>
                      <a:r>
                        <a:rPr lang="en-US" sz="2400" b="1" baseline="-25000" dirty="0"/>
                        <a:t>signal max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</a:t>
                      </a:r>
                      <a:r>
                        <a:rPr lang="en-US" sz="2400" b="1" baseline="-25000" dirty="0"/>
                        <a:t>in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sig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 0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 0.2V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0.4V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0.6V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0.8V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346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74840"/>
              </p:ext>
            </p:extLst>
          </p:nvPr>
        </p:nvGraphicFramePr>
        <p:xfrm>
          <a:off x="7358009" y="1470947"/>
          <a:ext cx="25908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3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 </a:t>
                      </a:r>
                      <a:r>
                        <a:rPr lang="en-US" sz="2400" b="1" baseline="-25000" dirty="0"/>
                        <a:t>signal max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Vout</a:t>
                      </a:r>
                      <a:endParaRPr lang="en-US" sz="2400" b="1" baseline="-25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 0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 0.71V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0.84V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0.9V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0.96V</a:t>
                      </a:r>
                      <a:r>
                        <a:rPr lang="en-US" baseline="-25000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346"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 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F92D12B-6B88-016E-20FC-89DA24E5957A}"/>
              </a:ext>
            </a:extLst>
          </p:cNvPr>
          <p:cNvSpPr/>
          <p:nvPr/>
        </p:nvSpPr>
        <p:spPr>
          <a:xfrm>
            <a:off x="4843409" y="5357143"/>
            <a:ext cx="50292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Input =12db;   Output=2.5dB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Level coding</a:t>
            </a:r>
          </a:p>
          <a:p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 with an example.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C377E3-DD95-3F3A-A80C-88A4414F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D4FA-3F8D-52C3-B80E-409B7196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 Transmitter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F3BC-0436-9058-733A-2E77EBD8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6246-BE32-7036-B77F-9B71516C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84A750-1365-0BC2-FBB5-E780A7A432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6363" t="11852" r="7107"/>
          <a:stretch/>
        </p:blipFill>
        <p:spPr bwMode="auto">
          <a:xfrm>
            <a:off x="1075681" y="1552841"/>
            <a:ext cx="10459093" cy="448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1600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PCM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 cstate="print"/>
          <a:srcRect l="1923" t="33757" r="54647" b="31635"/>
          <a:stretch>
            <a:fillRect/>
          </a:stretch>
        </p:blipFill>
        <p:spPr bwMode="auto">
          <a:xfrm>
            <a:off x="1905001" y="1143000"/>
            <a:ext cx="83819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Regenerative repeater</a:t>
            </a:r>
          </a:p>
        </p:txBody>
      </p:sp>
      <p:pic>
        <p:nvPicPr>
          <p:cNvPr id="6" name="Content Placeholder 5" descr="regenerative_repeater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0" y="1295401"/>
            <a:ext cx="9130190" cy="4671155"/>
          </a:xfr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191E40-0846-DF98-78E5-724AC876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pic>
        <p:nvPicPr>
          <p:cNvPr id="4" name="Content Placeholder 3" descr="basic-block-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130" t="70604" r="11745" b="9396"/>
          <a:stretch>
            <a:fillRect/>
          </a:stretch>
        </p:blipFill>
        <p:spPr>
          <a:xfrm>
            <a:off x="1981200" y="2514600"/>
            <a:ext cx="8453120" cy="1219200"/>
          </a:xfr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701D172-78A7-838F-CEF5-33901C00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spcBef>
                <a:spcPts val="0"/>
              </a:spcBef>
              <a:buNone/>
            </a:pP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Robustness to channel noise </a:t>
            </a:r>
            <a:r>
              <a:rPr lang="en-US" dirty="0" err="1"/>
              <a:t>i.e</a:t>
            </a:r>
            <a:r>
              <a:rPr lang="en-US" dirty="0"/>
              <a:t> Very high noise immunity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 exchange of SQNR for increased band width.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Regenerative repeater.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Possibility for storage due to its digital nature.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Possible for coding and uniform format for different kinds of base band signals.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Complexity of receiver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Larger bandwidth requirement as compared to its analog counterparts.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5E731BA-60E2-B81E-3AE3-7A8359D7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Used in telephony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Used in space communications with low power and high noise immunity.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Used in Digital Audio Applications and CD recording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50B084E-9D84-6AF2-3D9B-E17A4317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FA2C-8142-0C6B-EE16-993D47F7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637" y="366318"/>
            <a:ext cx="9759137" cy="753566"/>
          </a:xfrm>
        </p:spPr>
        <p:txBody>
          <a:bodyPr/>
          <a:lstStyle/>
          <a:p>
            <a:r>
              <a:rPr lang="en-US" dirty="0"/>
              <a:t>Encode the following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1929-6CC9-71CD-0DF9-5E06D30A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4" y="1508288"/>
            <a:ext cx="5192301" cy="4351338"/>
          </a:xfrm>
        </p:spPr>
        <p:txBody>
          <a:bodyPr>
            <a:normAutofit/>
          </a:bodyPr>
          <a:lstStyle/>
          <a:p>
            <a:r>
              <a:rPr lang="en-US" dirty="0"/>
              <a:t>Quantize and encode the following signals using PCM, if Vmax= 4V and a 4 bit code is used.</a:t>
            </a:r>
          </a:p>
          <a:p>
            <a:r>
              <a:rPr lang="en-US" dirty="0"/>
              <a:t>Sequences </a:t>
            </a:r>
          </a:p>
          <a:p>
            <a:pPr marL="0" indent="0" algn="just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X1={-2.55, -2.2,-1.5,-0.75,-0.5,-0.1,0.5,0.753, 1,1.5, 2.5,3,2,1.53, 1,0.5,-1,-2.253,-3,-3.5, -2,-1.5 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0A538-0EE6-B097-76D1-4274C413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45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EAF8-014D-709C-C4D8-A1B9A469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4C0FC-2F80-377C-B61B-F29052698275}"/>
              </a:ext>
            </a:extLst>
          </p:cNvPr>
          <p:cNvSpPr txBox="1"/>
          <p:nvPr/>
        </p:nvSpPr>
        <p:spPr>
          <a:xfrm>
            <a:off x="-22088" y="4641826"/>
            <a:ext cx="52950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X2=[-0.753,-0.05,-0.01,-0.009,-0.008,-0.007,     </a:t>
            </a:r>
          </a:p>
          <a:p>
            <a:pPr marL="0" indent="0" algn="just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-0.007, -0.006,0.253,-0.1,0.1,0.2,0.1,0.2,-0.1,-0.2]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line drawn on a white background&#10;&#10;Description automatically generated">
            <a:extLst>
              <a:ext uri="{FF2B5EF4-FFF2-40B4-BE49-F238E27FC236}">
                <a16:creationId xmlns:a16="http://schemas.microsoft.com/office/drawing/2014/main" id="{AF7531D8-711F-3A00-EC6F-1019B1D83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5528" r="15694" b="13050"/>
          <a:stretch/>
        </p:blipFill>
        <p:spPr>
          <a:xfrm>
            <a:off x="-22088" y="308373"/>
            <a:ext cx="4232952" cy="2269987"/>
          </a:xfrm>
          <a:prstGeom prst="rect">
            <a:avLst/>
          </a:prstGeom>
        </p:spPr>
      </p:pic>
      <p:pic>
        <p:nvPicPr>
          <p:cNvPr id="12" name="Picture 11" descr="A blue line with a dotted line&#10;&#10;Description automatically generated">
            <a:extLst>
              <a:ext uri="{FF2B5EF4-FFF2-40B4-BE49-F238E27FC236}">
                <a16:creationId xmlns:a16="http://schemas.microsoft.com/office/drawing/2014/main" id="{BDCD8267-8BCF-9070-16B1-ADB620381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0" t="19773" r="9664" b="20043"/>
          <a:stretch/>
        </p:blipFill>
        <p:spPr>
          <a:xfrm>
            <a:off x="17852" y="2743999"/>
            <a:ext cx="5295044" cy="343156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0A76DF-C8F8-1172-1AEE-9781045B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17494"/>
              </p:ext>
            </p:extLst>
          </p:nvPr>
        </p:nvGraphicFramePr>
        <p:xfrm>
          <a:off x="164387" y="1064106"/>
          <a:ext cx="12027613" cy="48558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84296">
                  <a:extLst>
                    <a:ext uri="{9D8B030D-6E8A-4147-A177-3AD203B41FA5}">
                      <a16:colId xmlns:a16="http://schemas.microsoft.com/office/drawing/2014/main" val="2974063160"/>
                    </a:ext>
                  </a:extLst>
                </a:gridCol>
                <a:gridCol w="2393879">
                  <a:extLst>
                    <a:ext uri="{9D8B030D-6E8A-4147-A177-3AD203B41FA5}">
                      <a16:colId xmlns:a16="http://schemas.microsoft.com/office/drawing/2014/main" val="3767163348"/>
                    </a:ext>
                  </a:extLst>
                </a:gridCol>
                <a:gridCol w="1805310">
                  <a:extLst>
                    <a:ext uri="{9D8B030D-6E8A-4147-A177-3AD203B41FA5}">
                      <a16:colId xmlns:a16="http://schemas.microsoft.com/office/drawing/2014/main" val="1535812739"/>
                    </a:ext>
                  </a:extLst>
                </a:gridCol>
                <a:gridCol w="1793422">
                  <a:extLst>
                    <a:ext uri="{9D8B030D-6E8A-4147-A177-3AD203B41FA5}">
                      <a16:colId xmlns:a16="http://schemas.microsoft.com/office/drawing/2014/main" val="681373220"/>
                    </a:ext>
                  </a:extLst>
                </a:gridCol>
                <a:gridCol w="1511577">
                  <a:extLst>
                    <a:ext uri="{9D8B030D-6E8A-4147-A177-3AD203B41FA5}">
                      <a16:colId xmlns:a16="http://schemas.microsoft.com/office/drawing/2014/main" val="4195771669"/>
                    </a:ext>
                  </a:extLst>
                </a:gridCol>
                <a:gridCol w="1739129">
                  <a:extLst>
                    <a:ext uri="{9D8B030D-6E8A-4147-A177-3AD203B41FA5}">
                      <a16:colId xmlns:a16="http://schemas.microsoft.com/office/drawing/2014/main" val="9297085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Quantization level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00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-2.55 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-0.753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42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0001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-2.2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-0.053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468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-2.75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-1.53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-0.01 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58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-2.25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-0.753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-0.009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987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17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0101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-0.007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8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50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0.253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14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09838"/>
                  </a:ext>
                </a:extLst>
              </a:tr>
              <a:tr h="18335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1.5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95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893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27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1011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866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1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1110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-0.2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9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3.75</a:t>
                      </a: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1111</a:t>
                      </a:r>
                      <a:endParaRPr lang="en-IN" sz="16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-2.253</a:t>
                      </a:r>
                      <a:endParaRPr lang="en-IN" sz="1800" u="none" strike="noStrike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0010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-0.15</a:t>
                      </a:r>
                      <a:endParaRPr lang="en-IN" sz="18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80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2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5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2819401" y="914400"/>
            <a:ext cx="6095999" cy="5029200"/>
            <a:chOff x="2083777" y="335206"/>
            <a:chExt cx="6951365" cy="6380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1327" y="335206"/>
              <a:ext cx="5463815" cy="41605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498" y="420079"/>
              <a:ext cx="1034549" cy="36947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600" y="457200"/>
              <a:ext cx="674368" cy="36947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284" y="4477120"/>
              <a:ext cx="6700537" cy="3386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3777" y="4852044"/>
              <a:ext cx="6806044" cy="3206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2723" y="5185527"/>
              <a:ext cx="5893456" cy="30469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7873" y="5599770"/>
              <a:ext cx="6183154" cy="3101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0211" y="5890542"/>
              <a:ext cx="4413739" cy="82536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638300" y="5618327"/>
            <a:ext cx="8915400" cy="615553"/>
          </a:xfrm>
          <a:prstGeom prst="rect">
            <a:avLst/>
          </a:prstGeom>
          <a:solidFill>
            <a:srgbClr val="4DF56D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419AF"/>
                </a:solidFill>
                <a:latin typeface="Times New Roman" pitchFamily="18" charset="0"/>
                <a:cs typeface="Times New Roman" pitchFamily="18" charset="0"/>
              </a:rPr>
              <a:t>Is it possible to reduce the data to be </a:t>
            </a:r>
            <a:r>
              <a:rPr lang="en-US" sz="3400" dirty="0">
                <a:solidFill>
                  <a:srgbClr val="2419AF"/>
                </a:solidFill>
                <a:latin typeface="Times New Roman" pitchFamily="18" charset="0"/>
                <a:cs typeface="Times New Roman" pitchFamily="18" charset="0"/>
              </a:rPr>
              <a:t>transferred</a:t>
            </a:r>
            <a:r>
              <a:rPr lang="en-US" sz="3200" dirty="0">
                <a:solidFill>
                  <a:srgbClr val="2419AF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67000" y="1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DIFFERENTIAL PCM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374" y="718888"/>
            <a:ext cx="10193784" cy="37894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Let 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m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[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] be the </a:t>
            </a:r>
            <a:r>
              <a:rPr lang="en-IN" sz="3200" i="1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</a:t>
            </a:r>
            <a:r>
              <a:rPr lang="en-IN" sz="3200" baseline="30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th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 sample of signal 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m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(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t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). Then we can express the difference between adjacent samples as   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3200" dirty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				</a:t>
            </a:r>
            <a:r>
              <a:rPr lang="en-I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d[k] = m[k] – m[k-1] 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Instead of transmitting 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m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[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], can we transmit 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d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[</a:t>
            </a:r>
            <a:r>
              <a:rPr lang="en-IN" sz="3200" i="1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]?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If Yes..What is the advantage? 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30EEB2-A1EA-662D-0D32-99B84C90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391" y="6361293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1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Modulator or Encoder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9144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9801" y="1981200"/>
            <a:ext cx="263745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fontAlgn="base"/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 x(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)- x^( 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51537" y="1382942"/>
            <a:ext cx="3744416" cy="830997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IN" sz="24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e</a:t>
            </a:r>
            <a:r>
              <a:rPr lang="en-IN" sz="24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q</a:t>
            </a:r>
            <a:r>
              <a:rPr lang="en-IN" sz="2400" baseline="-250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(</a:t>
            </a:r>
            <a:r>
              <a:rPr lang="en-IN" sz="24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24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24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)= e(</a:t>
            </a:r>
            <a:r>
              <a:rPr lang="en-IN" sz="24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24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24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)+ q(</a:t>
            </a:r>
            <a:r>
              <a:rPr lang="en-IN" sz="24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24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24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</a:t>
            </a:r>
          </a:p>
          <a:p>
            <a:pPr algn="r"/>
            <a:r>
              <a:rPr lang="en-IN" sz="24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q(</a:t>
            </a:r>
            <a:r>
              <a:rPr lang="en-IN" sz="24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24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24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 is quantization error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50582" y="5827693"/>
            <a:ext cx="2962862" cy="369332"/>
          </a:xfrm>
          <a:prstGeom prst="rect">
            <a:avLst/>
          </a:prstGeom>
          <a:solidFill>
            <a:srgbClr val="00FF00"/>
          </a:solidFill>
        </p:spPr>
        <p:txBody>
          <a:bodyPr wrap="none">
            <a:spAutoFit/>
          </a:bodyPr>
          <a:lstStyle/>
          <a:p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x^(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)+ 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50582" y="5827693"/>
            <a:ext cx="366504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x^(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)+ e(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)+ q(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13196" y="1836709"/>
            <a:ext cx="38862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e(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sz="240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)+ x^(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sz="240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x(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</a:t>
            </a:r>
            <a:r>
              <a:rPr lang="en-IN" sz="2400" baseline="-25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52801" y="3505201"/>
            <a:ext cx="4120615" cy="584775"/>
          </a:xfrm>
          <a:prstGeom prst="rect">
            <a:avLst/>
          </a:prstGeom>
          <a:solidFill>
            <a:srgbClr val="0DFF0D"/>
          </a:solidFill>
        </p:spPr>
        <p:txBody>
          <a:bodyPr wrap="none">
            <a:spAutoFit/>
          </a:bodyPr>
          <a:lstStyle/>
          <a:p>
            <a:pPr fontAlgn="base"/>
            <a:r>
              <a:rPr lang="en-IN" sz="32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x</a:t>
            </a:r>
            <a:r>
              <a:rPr lang="en-IN" sz="32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q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(</a:t>
            </a:r>
            <a:r>
              <a:rPr lang="en-IN" sz="32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32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 = x(</a:t>
            </a:r>
            <a:r>
              <a:rPr lang="en-IN" sz="32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32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)+ q(</a:t>
            </a:r>
            <a:r>
              <a:rPr lang="en-IN" sz="32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nT</a:t>
            </a:r>
            <a:r>
              <a:rPr lang="en-IN" sz="3200" baseline="-25000" dirty="0" err="1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</a:t>
            </a:r>
            <a:r>
              <a:rPr lang="en-IN" sz="32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29965" y="5286384"/>
            <a:ext cx="1219200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sz="2800" dirty="0"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This implies that the prediction signal is in fact equal to the sum of the input sample plus quantization noise. The loop predicts the input accurately.</a:t>
            </a:r>
            <a:endParaRPr lang="en-IN" sz="2800" dirty="0"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D8CBB4C-21A3-A76E-F4ED-BF6A10C9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Receiver</a:t>
            </a: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762000"/>
            <a:ext cx="7203464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81200" y="2819401"/>
            <a:ext cx="8153400" cy="584775"/>
          </a:xfrm>
          <a:prstGeom prst="rect">
            <a:avLst/>
          </a:prstGeom>
          <a:solidFill>
            <a:srgbClr val="0DFF0D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Can we improve SNR using  DPCM than PCM?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3581400"/>
            <a:ext cx="12954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Yes. 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How?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0" y="1219201"/>
          <a:ext cx="9144000" cy="4697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8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4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12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PCM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DPCM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343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Magnitude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3200" baseline="-25000" dirty="0" err="1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endParaRPr lang="en-US" sz="3200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sz="3200" baseline="-25000" dirty="0" err="1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(&lt;&lt; </a:t>
                      </a:r>
                      <a:r>
                        <a:rPr lang="en-US" sz="2000" baseline="0" dirty="0" err="1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Vmax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43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No of levels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343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Step size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∆=2V</a:t>
                      </a:r>
                      <a:r>
                        <a:rPr lang="en-US" sz="3200" baseline="-25000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2d</a:t>
                      </a:r>
                      <a:r>
                        <a:rPr lang="en-US" sz="3200" baseline="-25000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6494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Noise Power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∆</a:t>
                      </a:r>
                      <a:r>
                        <a:rPr lang="en-US" sz="2400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/12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2V</a:t>
                      </a:r>
                      <a:r>
                        <a:rPr lang="en-US" sz="32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3200" baseline="-25000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3200" dirty="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  <a:r>
                        <a:rPr lang="en-US" sz="32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itchFamily="18" charset="0"/>
                          <a:cs typeface="Times New Roman" pitchFamily="18" charset="0"/>
                        </a:rPr>
                        <a:t>2d</a:t>
                      </a:r>
                      <a:r>
                        <a:rPr lang="en-US" sz="3200" baseline="300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3200" baseline="-2500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320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  <a:r>
                        <a:rPr lang="en-US" sz="3200" baseline="300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  <a:p>
                      <a:pPr algn="ctr"/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6951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SNR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2400" baseline="-25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rms</a:t>
                      </a:r>
                      <a:r>
                        <a:rPr lang="en-US" sz="24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(2V</a:t>
                      </a:r>
                      <a:r>
                        <a:rPr lang="en-US" sz="24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baseline="-25000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  <a:r>
                        <a:rPr lang="en-US" sz="24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algn="ctr"/>
                      <a:endParaRPr lang="en-US" sz="3200" baseline="30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3200" baseline="-25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rms</a:t>
                      </a:r>
                      <a:r>
                        <a:rPr lang="en-US" sz="32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4000" dirty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2d</a:t>
                      </a:r>
                      <a:r>
                        <a:rPr lang="en-US" sz="24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baseline="-25000" dirty="0"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/L</a:t>
                      </a:r>
                      <a:r>
                        <a:rPr lang="en-US" sz="240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algn="ctr"/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12305"/>
              </p:ext>
            </p:extLst>
          </p:nvPr>
        </p:nvGraphicFramePr>
        <p:xfrm>
          <a:off x="1524001" y="762001"/>
          <a:ext cx="9524999" cy="5465113"/>
        </p:xfrm>
        <a:graphic>
          <a:graphicData uri="http://schemas.openxmlformats.org/drawingml/2006/table">
            <a:tbl>
              <a:tblPr firstRow="1" firstCol="1" bandRow="1"/>
              <a:tblGrid>
                <a:gridCol w="56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3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703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S. NO</a:t>
                      </a:r>
                      <a:endParaRPr lang="en-IN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Parameters</a:t>
                      </a:r>
                      <a:endParaRPr lang="en-IN" sz="2000">
                        <a:effectLst/>
                        <a:latin typeface="Times New Roman" pitchFamily="18" charset="0"/>
                        <a:ea typeface="Tahoma" panose="020B060403050404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Pulse Code Modulation (PCM)</a:t>
                      </a:r>
                      <a:endParaRPr lang="en-IN" sz="2000">
                        <a:effectLst/>
                        <a:latin typeface="Times New Roman" pitchFamily="18" charset="0"/>
                        <a:ea typeface="Tahoma" panose="020B060403050404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Differential Pulse Code Modulation (DPCM)</a:t>
                      </a:r>
                      <a:endParaRPr lang="en-IN" sz="2000">
                        <a:effectLst/>
                        <a:latin typeface="Times New Roman" pitchFamily="18" charset="0"/>
                        <a:ea typeface="Tahoma" panose="020B060403050404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03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Number of bits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It uses 4, 8, or 16 bits per sample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&lt; PCM bits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94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Bit redundancy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Present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Can permanently remove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112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Quantization error and distortion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Depends on the number of levels used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Quantization noise is present, but very less as compared to PCM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96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Bandwidth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Higher bandwidth required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Lower than PCM bandwidth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94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Feedback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No feedback in Tx and Rx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Feedback exists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703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Complexity of coder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Simple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Complex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990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SNR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Area of application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Audio, video and telephony.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Speech and video.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294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Bits/sample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7 to 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4 to 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294"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IN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Bits 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56-64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ea typeface="Tahoma" panose="020B0604030504040204" pitchFamily="34" charset="0"/>
                          <a:cs typeface="Times New Roman" pitchFamily="18" charset="0"/>
                        </a:rPr>
                        <a:t>32-48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4321019-043E-52EE-230A-0533700F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Modulation(DM)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Modulator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7"/>
          <a:stretch>
            <a:fillRect/>
          </a:stretch>
        </p:blipFill>
        <p:spPr bwMode="auto">
          <a:xfrm>
            <a:off x="1524000" y="1524001"/>
            <a:ext cx="8915400" cy="41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449288"/>
            <a:ext cx="89154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FE1B97-7217-5B3E-B2AF-3FA0130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6D72E-09D8-80C2-94D5-5453EFA0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84EC2-07C3-2A40-C2B4-10C3E0E6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EB8FE-D01B-148C-3B43-7D20478BBB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0" b="13017"/>
          <a:stretch/>
        </p:blipFill>
        <p:spPr bwMode="auto">
          <a:xfrm>
            <a:off x="878742" y="3429000"/>
            <a:ext cx="9712813" cy="27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E69065A-C36D-A612-21E9-EF66BA9E01D0}"/>
              </a:ext>
            </a:extLst>
          </p:cNvPr>
          <p:cNvGrpSpPr/>
          <p:nvPr/>
        </p:nvGrpSpPr>
        <p:grpSpPr>
          <a:xfrm>
            <a:off x="238826" y="2196544"/>
            <a:ext cx="2389163" cy="1684862"/>
            <a:chOff x="115544" y="1559624"/>
            <a:chExt cx="2389163" cy="1684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D2C70E-9D31-D429-904A-D67ECCE03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44" y="1559624"/>
              <a:ext cx="2389163" cy="119196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F77C09-513D-EBF6-03F7-65B8C5ABA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680" y="2297792"/>
              <a:ext cx="450479" cy="9466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42D516-39DC-EAF6-25CB-42667B5368BC}"/>
              </a:ext>
            </a:extLst>
          </p:cNvPr>
          <p:cNvGrpSpPr/>
          <p:nvPr/>
        </p:nvGrpSpPr>
        <p:grpSpPr>
          <a:xfrm>
            <a:off x="5384742" y="1537687"/>
            <a:ext cx="4353838" cy="2343719"/>
            <a:chOff x="5511069" y="728266"/>
            <a:chExt cx="4353838" cy="28002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B6EBE4-4394-342B-EE08-25E32CA6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1069" y="728266"/>
              <a:ext cx="4353838" cy="2323724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B7AD67-E021-B88B-CEE8-86995BE84088}"/>
                </a:ext>
              </a:extLst>
            </p:cNvPr>
            <p:cNvCxnSpPr/>
            <p:nvPr/>
          </p:nvCxnSpPr>
          <p:spPr>
            <a:xfrm flipH="1" flipV="1">
              <a:off x="6926711" y="2575435"/>
              <a:ext cx="527538" cy="95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BF4DE-FBD5-B27E-84C1-E2C3C05DFC88}"/>
              </a:ext>
            </a:extLst>
          </p:cNvPr>
          <p:cNvGrpSpPr/>
          <p:nvPr/>
        </p:nvGrpSpPr>
        <p:grpSpPr>
          <a:xfrm>
            <a:off x="9918496" y="2799001"/>
            <a:ext cx="2242099" cy="1186248"/>
            <a:chOff x="9804787" y="2297792"/>
            <a:chExt cx="2242099" cy="11862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289AAB-A09B-8530-7130-93544C235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4787" y="2297792"/>
              <a:ext cx="2242099" cy="55528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4EBE6D-53E1-F1A6-CFF8-DE43717EF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4907" y="2853078"/>
              <a:ext cx="347605" cy="6309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7667C9-48D0-7E10-7912-639B1AC3EDFE}"/>
              </a:ext>
            </a:extLst>
          </p:cNvPr>
          <p:cNvGrpSpPr/>
          <p:nvPr/>
        </p:nvGrpSpPr>
        <p:grpSpPr>
          <a:xfrm>
            <a:off x="3014264" y="2044818"/>
            <a:ext cx="2744095" cy="1852550"/>
            <a:chOff x="3020624" y="1576450"/>
            <a:chExt cx="2744095" cy="185255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0E8870-FE76-4379-2F65-1ABC92250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0624" y="1576450"/>
              <a:ext cx="2744095" cy="142985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8A58FB-BA77-F22F-DF16-07C8E21BDE23}"/>
                </a:ext>
              </a:extLst>
            </p:cNvPr>
            <p:cNvCxnSpPr/>
            <p:nvPr/>
          </p:nvCxnSpPr>
          <p:spPr>
            <a:xfrm flipH="1" flipV="1">
              <a:off x="3942094" y="2475889"/>
              <a:ext cx="527538" cy="95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F26C8B-8F53-8CCA-E05D-AC48EF88C9B6}"/>
              </a:ext>
            </a:extLst>
          </p:cNvPr>
          <p:cNvGrpSpPr/>
          <p:nvPr/>
        </p:nvGrpSpPr>
        <p:grpSpPr>
          <a:xfrm>
            <a:off x="2627989" y="512806"/>
            <a:ext cx="7221364" cy="822679"/>
            <a:chOff x="1999109" y="618094"/>
            <a:chExt cx="7221364" cy="822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EA23E5-0DFA-2B47-9877-1A0FAD0112E1}"/>
                </a:ext>
              </a:extLst>
            </p:cNvPr>
            <p:cNvGrpSpPr/>
            <p:nvPr/>
          </p:nvGrpSpPr>
          <p:grpSpPr>
            <a:xfrm>
              <a:off x="3729519" y="721950"/>
              <a:ext cx="2989780" cy="635862"/>
              <a:chOff x="3729519" y="721950"/>
              <a:chExt cx="2989780" cy="63586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2DFAA9-16BF-AB4A-EC46-7DF4D7F35DA0}"/>
                  </a:ext>
                </a:extLst>
              </p:cNvPr>
              <p:cNvSpPr/>
              <p:nvPr/>
            </p:nvSpPr>
            <p:spPr>
              <a:xfrm>
                <a:off x="4463272" y="721950"/>
                <a:ext cx="1558856" cy="635862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PCM</a:t>
                </a:r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56A08EC-DB8E-9820-C81C-1E3DCFCDAEAE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3729519" y="1039881"/>
                <a:ext cx="733753" cy="0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8C337FD-2978-0564-9097-F9E38CD80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28" y="1042072"/>
                <a:ext cx="697171" cy="0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72E4F5-4349-DD3D-88A6-D99747C3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109" y="618094"/>
              <a:ext cx="1648966" cy="82267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C27CA17-5925-5382-3C0C-EEE4A9F0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8374" y="656325"/>
              <a:ext cx="2242099" cy="55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4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Noise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tx1"/>
                </a:solidFill>
              </a:rPr>
              <a:t>(Slope over load distortion&amp; Granular Noise)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1"/>
            <a:ext cx="8229600" cy="46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4385DD-3EC8-964E-07B3-2BAFE1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6"/>
          <a:stretch>
            <a:fillRect/>
          </a:stretch>
        </p:blipFill>
        <p:spPr bwMode="auto">
          <a:xfrm>
            <a:off x="1524000" y="0"/>
            <a:ext cx="9144000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0" y="371703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Estimate the sampling rate required to avoid slope over load error of a sinusoidal signal? 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6672064" y="2420889"/>
          <a:ext cx="24145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240" imgH="431640" progId="Equation.DSMT4">
                  <p:embed/>
                </p:oleObj>
              </mc:Choice>
              <mc:Fallback>
                <p:oleObj name="Equation" r:id="rId3" imgW="876240" imgH="431640" progId="Equation.DSMT4">
                  <p:embed/>
                  <p:pic>
                    <p:nvPicPr>
                      <p:cNvPr id="5120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064" y="2420889"/>
                        <a:ext cx="2414588" cy="119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775520" y="4725144"/>
          <a:ext cx="3983038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520" imgH="685800" progId="Equation.DSMT4">
                  <p:embed/>
                </p:oleObj>
              </mc:Choice>
              <mc:Fallback>
                <p:oleObj name="Equation" r:id="rId5" imgW="1955520" imgH="685800" progId="Equation.DSMT4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4725144"/>
                        <a:ext cx="3983038" cy="139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6862764" y="4622800"/>
          <a:ext cx="350202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92160" imgH="863280" progId="Equation.DSMT4">
                  <p:embed/>
                </p:oleObj>
              </mc:Choice>
              <mc:Fallback>
                <p:oleObj name="Equation" r:id="rId7" imgW="1892160" imgH="863280" progId="Equation.DSMT4">
                  <p:embed/>
                  <p:pic>
                    <p:nvPicPr>
                      <p:cNvPr id="51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764" y="4622800"/>
                        <a:ext cx="3502025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BA32DCC-FA7E-9EB3-BC1C-61DE617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/>
          <a:lstStyle/>
          <a:p>
            <a:r>
              <a:rPr lang="en-US" sz="2800" u="sng" dirty="0">
                <a:solidFill>
                  <a:srgbClr val="3124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Slope Over load: </a:t>
            </a:r>
            <a:r>
              <a:rPr lang="en-US" dirty="0">
                <a:solidFill>
                  <a:srgbClr val="3124E0"/>
                </a:solidFill>
              </a:rPr>
              <a:t> </a:t>
            </a:r>
          </a:p>
          <a:p>
            <a:pPr>
              <a:buNone/>
            </a:pPr>
            <a:r>
              <a:rPr lang="en-US" dirty="0">
                <a:solidFill>
                  <a:srgbClr val="3124E0"/>
                </a:solidFill>
              </a:rPr>
              <a:t>     Condition to avoid it </a:t>
            </a:r>
          </a:p>
          <a:p>
            <a:r>
              <a:rPr 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Granular</a:t>
            </a:r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124200"/>
            <a:ext cx="9191626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96000" y="1447801"/>
          <a:ext cx="2484438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700" imgH="457200" progId="Equation.DSMT4">
                  <p:embed/>
                </p:oleObj>
              </mc:Choice>
              <mc:Fallback>
                <p:oleObj name="Equation" r:id="rId3" imgW="901700" imgH="457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447801"/>
                        <a:ext cx="2484438" cy="1260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24000" y="3048000"/>
            <a:ext cx="9144000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Find  the minimum sampling frequency to avoid slope over load error    when x(t)=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(1600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t), if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=0.1.</a:t>
            </a:r>
          </a:p>
          <a:p>
            <a:pPr marL="914400" lvl="1" indent="-457200"/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50k</a:t>
            </a:r>
          </a:p>
          <a:p>
            <a:pPr marL="457200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Find  the minimum sampling frequency to avoid slope over load error    when x(t)= 6 sin(2000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t)+ 4 sin(4000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t), if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=0.314V.</a:t>
            </a:r>
          </a:p>
          <a:p>
            <a:pPr marL="457200" indent="-45720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280k/s</a:t>
            </a:r>
          </a:p>
          <a:p>
            <a:pPr marL="457200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SQNR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Condition to avoid slope overload distortion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For a sinusoidal signal of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maximum power of the signal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Noise power of quantization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 band noise power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SQNR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85346" name="Object 2"/>
          <p:cNvGraphicFramePr>
            <a:graphicFrameLocks noChangeAspect="1"/>
          </p:cNvGraphicFramePr>
          <p:nvPr/>
        </p:nvGraphicFramePr>
        <p:xfrm>
          <a:off x="8328248" y="908720"/>
          <a:ext cx="1524000" cy="77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700" imgH="457200" progId="Equation.DSMT4">
                  <p:embed/>
                </p:oleObj>
              </mc:Choice>
              <mc:Fallback>
                <p:oleObj name="Equation" r:id="rId2" imgW="901700" imgH="457200" progId="Equation.DSMT4">
                  <p:embed/>
                  <p:pic>
                    <p:nvPicPr>
                      <p:cNvPr id="185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248" y="908720"/>
                        <a:ext cx="1524000" cy="7731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981201" y="1828801"/>
          <a:ext cx="2751137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685800" progId="Equation.DSMT4">
                  <p:embed/>
                </p:oleObj>
              </mc:Choice>
              <mc:Fallback>
                <p:oleObj name="Equation" r:id="rId4" imgW="1587500" imgH="685800" progId="Equation.DSMT4">
                  <p:embed/>
                  <p:pic>
                    <p:nvPicPr>
                      <p:cNvPr id="185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1828801"/>
                        <a:ext cx="2751137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94142"/>
              </p:ext>
            </p:extLst>
          </p:nvPr>
        </p:nvGraphicFramePr>
        <p:xfrm>
          <a:off x="6743278" y="2895600"/>
          <a:ext cx="23050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0" imgH="507960" progId="Equation.DSMT4">
                  <p:embed/>
                </p:oleObj>
              </mc:Choice>
              <mc:Fallback>
                <p:oleObj name="Equation" r:id="rId6" imgW="1396800" imgH="507960" progId="Equation.DSMT4">
                  <p:embed/>
                  <p:pic>
                    <p:nvPicPr>
                      <p:cNvPr id="185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278" y="2895600"/>
                        <a:ext cx="23050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59932"/>
              </p:ext>
            </p:extLst>
          </p:nvPr>
        </p:nvGraphicFramePr>
        <p:xfrm>
          <a:off x="6002338" y="3733800"/>
          <a:ext cx="9493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419040" progId="Equation.DSMT4">
                  <p:embed/>
                </p:oleObj>
              </mc:Choice>
              <mc:Fallback>
                <p:oleObj name="Equation" r:id="rId8" imgW="342720" imgH="419040" progId="Equation.DSMT4">
                  <p:embed/>
                  <p:pic>
                    <p:nvPicPr>
                      <p:cNvPr id="185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38" y="3733800"/>
                        <a:ext cx="94932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7"/>
          <p:cNvGraphicFramePr>
            <a:graphicFrameLocks noChangeAspect="1"/>
          </p:cNvGraphicFramePr>
          <p:nvPr/>
        </p:nvGraphicFramePr>
        <p:xfrm>
          <a:off x="3276601" y="5334000"/>
          <a:ext cx="28479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28700" imgH="508000" progId="Equation.DSMT4">
                  <p:embed/>
                </p:oleObj>
              </mc:Choice>
              <mc:Fallback>
                <p:oleObj name="Equation" r:id="rId10" imgW="1028700" imgH="508000" progId="Equation.DSMT4">
                  <p:embed/>
                  <p:pic>
                    <p:nvPicPr>
                      <p:cNvPr id="1853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5334000"/>
                        <a:ext cx="28479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05508"/>
              </p:ext>
            </p:extLst>
          </p:nvPr>
        </p:nvGraphicFramePr>
        <p:xfrm>
          <a:off x="4899026" y="4560888"/>
          <a:ext cx="12541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36560" imgH="457200" progId="Equation.DSMT4">
                  <p:embed/>
                </p:oleObj>
              </mc:Choice>
              <mc:Fallback>
                <p:oleObj name="Equation" r:id="rId12" imgW="736560" imgH="457200" progId="Equation.DSMT4">
                  <p:embed/>
                  <p:pic>
                    <p:nvPicPr>
                      <p:cNvPr id="1853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6" y="4560888"/>
                        <a:ext cx="1254125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17200"/>
              </p:ext>
            </p:extLst>
          </p:nvPr>
        </p:nvGraphicFramePr>
        <p:xfrm>
          <a:off x="5181600" y="1981201"/>
          <a:ext cx="41910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133360" imgH="444240" progId="Equation.DSMT4">
                  <p:embed/>
                </p:oleObj>
              </mc:Choice>
              <mc:Fallback>
                <p:oleObj name="Equation" r:id="rId14" imgW="2133360" imgH="444240" progId="Equation.DSMT4">
                  <p:embed/>
                  <p:pic>
                    <p:nvPicPr>
                      <p:cNvPr id="1853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981201"/>
                        <a:ext cx="41910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8B98AD-725A-2D72-DF52-CF2286D3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DM Detector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875094" y="2708920"/>
            <a:ext cx="69821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LPF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97823" y="4005064"/>
            <a:ext cx="920821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lowchart: Or 6"/>
          <p:cNvSpPr/>
          <p:nvPr/>
        </p:nvSpPr>
        <p:spPr>
          <a:xfrm>
            <a:off x="4209187" y="2708920"/>
            <a:ext cx="476503" cy="504056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43157" y="2996952"/>
            <a:ext cx="68215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7573309" y="2924946"/>
            <a:ext cx="666925" cy="3600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6"/>
            <a:endCxn id="5" idx="1"/>
          </p:cNvCxnSpPr>
          <p:nvPr/>
        </p:nvCxnSpPr>
        <p:spPr>
          <a:xfrm>
            <a:off x="4685688" y="2960948"/>
            <a:ext cx="218940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4"/>
          </p:cNvCxnSpPr>
          <p:nvPr/>
        </p:nvCxnSpPr>
        <p:spPr>
          <a:xfrm flipH="1" flipV="1">
            <a:off x="4447438" y="3212976"/>
            <a:ext cx="15645" cy="10180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3"/>
          </p:cNvCxnSpPr>
          <p:nvPr/>
        </p:nvCxnSpPr>
        <p:spPr>
          <a:xfrm flipH="1">
            <a:off x="6018643" y="4221088"/>
            <a:ext cx="6347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53383" y="2996952"/>
            <a:ext cx="0" cy="1224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76760" y="2636913"/>
            <a:ext cx="101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O/p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>
            <a:endCxn id="6" idx="1"/>
          </p:cNvCxnSpPr>
          <p:nvPr/>
        </p:nvCxnSpPr>
        <p:spPr>
          <a:xfrm>
            <a:off x="4463979" y="4221088"/>
            <a:ext cx="6338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67608" y="2780929"/>
            <a:ext cx="101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I/p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1638738-B9CB-B70D-6CD9-8FBB8473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Advantages and Applications of DM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None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Low bandwidth consumption and large signaling rate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High SQNR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Providing feedback on data delivery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Implementation of </a:t>
            </a:r>
            <a:r>
              <a:rPr lang="en-US" dirty="0" err="1"/>
              <a:t>Xmitter</a:t>
            </a:r>
            <a:r>
              <a:rPr lang="en-US" dirty="0"/>
              <a:t> and Receiver are easy</a:t>
            </a:r>
          </a:p>
          <a:p>
            <a:pPr marL="514350" indent="-514350" algn="just">
              <a:buNone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Applications: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Used in coding at low frame rate applications.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Used for voice coding.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1561845-B5A8-067B-E6A8-D05D5B04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260648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Adaptive Delta Modulation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83632" y="1772816"/>
            <a:ext cx="6192688" cy="4248472"/>
            <a:chOff x="755576" y="1772816"/>
            <a:chExt cx="6192688" cy="4248472"/>
          </a:xfrm>
        </p:grpSpPr>
        <p:grpSp>
          <p:nvGrpSpPr>
            <p:cNvPr id="41" name="Group 40"/>
            <p:cNvGrpSpPr/>
            <p:nvPr/>
          </p:nvGrpSpPr>
          <p:grpSpPr>
            <a:xfrm>
              <a:off x="1619672" y="1772816"/>
              <a:ext cx="4148844" cy="4248472"/>
              <a:chOff x="1619672" y="1772816"/>
              <a:chExt cx="4148844" cy="424847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275856" y="1772816"/>
                <a:ext cx="1080120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Logic for step size control</a:t>
                </a:r>
                <a:endParaRPr lang="en-IN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275856" y="2924944"/>
                <a:ext cx="1080120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One bit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quantizer</a:t>
                </a:r>
                <a:endParaRPr lang="en-IN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275856" y="5157192"/>
                <a:ext cx="1080120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Delay</a:t>
                </a:r>
                <a:endParaRPr lang="en-IN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Flowchart: Or 7"/>
              <p:cNvSpPr/>
              <p:nvPr/>
            </p:nvSpPr>
            <p:spPr>
              <a:xfrm>
                <a:off x="2114764" y="3068960"/>
                <a:ext cx="612648" cy="612648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Flowchart: Or 8"/>
              <p:cNvSpPr/>
              <p:nvPr/>
            </p:nvSpPr>
            <p:spPr>
              <a:xfrm>
                <a:off x="5076056" y="4077072"/>
                <a:ext cx="612648" cy="612648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5" idx="2"/>
                <a:endCxn id="6" idx="0"/>
              </p:cNvCxnSpPr>
              <p:nvPr/>
            </p:nvCxnSpPr>
            <p:spPr>
              <a:xfrm>
                <a:off x="3815916" y="2636912"/>
                <a:ext cx="0" cy="2880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355976" y="3356992"/>
                <a:ext cx="1412540" cy="8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6"/>
              </p:cNvCxnSpPr>
              <p:nvPr/>
            </p:nvCxnSpPr>
            <p:spPr>
              <a:xfrm flipV="1">
                <a:off x="2727412" y="3365376"/>
                <a:ext cx="548444" cy="99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9" idx="0"/>
              </p:cNvCxnSpPr>
              <p:nvPr/>
            </p:nvCxnSpPr>
            <p:spPr>
              <a:xfrm>
                <a:off x="5364088" y="3356992"/>
                <a:ext cx="18292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5364088" y="2060848"/>
                <a:ext cx="0" cy="12961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4355976" y="2060848"/>
                <a:ext cx="100811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1619672" y="3356992"/>
                <a:ext cx="548444" cy="99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2411760" y="4373488"/>
                <a:ext cx="2708684" cy="63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411760" y="3645024"/>
                <a:ext cx="0" cy="194421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endCxn id="7" idx="1"/>
              </p:cNvCxnSpPr>
              <p:nvPr/>
            </p:nvCxnSpPr>
            <p:spPr>
              <a:xfrm flipV="1">
                <a:off x="2411760" y="5589240"/>
                <a:ext cx="864096" cy="99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364360" y="5589240"/>
                <a:ext cx="999728" cy="8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364088" y="4725144"/>
                <a:ext cx="0" cy="8640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755576" y="3140968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Input</a:t>
              </a:r>
              <a:endParaRPr lang="en-IN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96136" y="3140968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Output</a:t>
              </a:r>
              <a:endParaRPr lang="en-IN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991544" y="1274642"/>
            <a:ext cx="7941292" cy="5034678"/>
            <a:chOff x="0" y="260648"/>
            <a:chExt cx="7941292" cy="5034678"/>
          </a:xfrm>
        </p:grpSpPr>
        <p:grpSp>
          <p:nvGrpSpPr>
            <p:cNvPr id="50" name="Group 49"/>
            <p:cNvGrpSpPr/>
            <p:nvPr/>
          </p:nvGrpSpPr>
          <p:grpSpPr>
            <a:xfrm>
              <a:off x="0" y="260648"/>
              <a:ext cx="7941292" cy="5034678"/>
              <a:chOff x="611560" y="1628800"/>
              <a:chExt cx="7941292" cy="5034678"/>
            </a:xfrm>
          </p:grpSpPr>
          <p:pic>
            <p:nvPicPr>
              <p:cNvPr id="46" name="Picture 45" descr="adm-waveform-1.png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rcRect l="5108" r="1468"/>
              <a:stretch>
                <a:fillRect/>
              </a:stretch>
            </p:blipFill>
            <p:spPr>
              <a:xfrm>
                <a:off x="611560" y="1628800"/>
                <a:ext cx="7941292" cy="5034678"/>
              </a:xfrm>
              <a:prstGeom prst="rect">
                <a:avLst/>
              </a:prstGeom>
            </p:spPr>
          </p:pic>
          <p:sp>
            <p:nvSpPr>
              <p:cNvPr id="47" name="Oval 46"/>
              <p:cNvSpPr/>
              <p:nvPr/>
            </p:nvSpPr>
            <p:spPr>
              <a:xfrm>
                <a:off x="3203848" y="2924944"/>
                <a:ext cx="192021" cy="810090"/>
              </a:xfrm>
              <a:prstGeom prst="ellipse">
                <a:avLst/>
              </a:prstGeom>
              <a:noFill/>
              <a:ln w="6350">
                <a:solidFill>
                  <a:srgbClr val="1A1A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72000" y="3284984"/>
                <a:ext cx="264030" cy="432048"/>
              </a:xfrm>
              <a:prstGeom prst="ellipse">
                <a:avLst/>
              </a:prstGeom>
              <a:noFill/>
              <a:ln w="6350">
                <a:solidFill>
                  <a:srgbClr val="1A1A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516216" y="3717032"/>
                <a:ext cx="168018" cy="288032"/>
              </a:xfrm>
              <a:prstGeom prst="ellipse">
                <a:avLst/>
              </a:prstGeom>
              <a:noFill/>
              <a:ln w="6350">
                <a:solidFill>
                  <a:srgbClr val="1A1A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3563888" y="260648"/>
              <a:ext cx="3600400" cy="1008112"/>
              <a:chOff x="3563888" y="260648"/>
              <a:chExt cx="3600400" cy="1008112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5004048" y="260648"/>
                <a:ext cx="2160240" cy="64807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Adaptive Step Size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H="1">
                <a:off x="3563888" y="836712"/>
                <a:ext cx="1440160" cy="4320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/>
          <p:cNvGrpSpPr/>
          <p:nvPr/>
        </p:nvGrpSpPr>
        <p:grpSpPr>
          <a:xfrm>
            <a:off x="3791745" y="2348880"/>
            <a:ext cx="6480720" cy="1656184"/>
            <a:chOff x="2195736" y="1916832"/>
            <a:chExt cx="6480720" cy="1656184"/>
          </a:xfrm>
        </p:grpSpPr>
        <p:grpSp>
          <p:nvGrpSpPr>
            <p:cNvPr id="151" name="Group 150"/>
            <p:cNvGrpSpPr/>
            <p:nvPr/>
          </p:nvGrpSpPr>
          <p:grpSpPr>
            <a:xfrm>
              <a:off x="2195736" y="2270990"/>
              <a:ext cx="4480406" cy="1302026"/>
              <a:chOff x="5580112" y="1478902"/>
              <a:chExt cx="4245884" cy="1302026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V="1">
                <a:off x="7490800" y="1478902"/>
                <a:ext cx="0" cy="21602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Group 149"/>
              <p:cNvGrpSpPr/>
              <p:nvPr/>
            </p:nvGrpSpPr>
            <p:grpSpPr>
              <a:xfrm>
                <a:off x="5580112" y="1478902"/>
                <a:ext cx="4245884" cy="1302026"/>
                <a:chOff x="0" y="2991070"/>
                <a:chExt cx="4245884" cy="1302026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0" y="2991070"/>
                  <a:ext cx="1925765" cy="1302026"/>
                  <a:chOff x="6156176" y="902838"/>
                  <a:chExt cx="1925765" cy="1302026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156176" y="1988840"/>
                    <a:ext cx="288032" cy="216024"/>
                    <a:chOff x="6012160" y="3140968"/>
                    <a:chExt cx="288032" cy="216024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>
                      <a:off x="6300192" y="3140968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 flipH="1">
                      <a:off x="6012160" y="3356992"/>
                      <a:ext cx="288032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6444208" y="1772816"/>
                    <a:ext cx="288032" cy="216024"/>
                    <a:chOff x="6012160" y="3140968"/>
                    <a:chExt cx="288032" cy="216024"/>
                  </a:xfrm>
                </p:grpSpPr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6300192" y="3140968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 flipH="1">
                      <a:off x="6012160" y="3356992"/>
                      <a:ext cx="288032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6732240" y="1556792"/>
                    <a:ext cx="288032" cy="216024"/>
                    <a:chOff x="6012160" y="3140968"/>
                    <a:chExt cx="288032" cy="216024"/>
                  </a:xfrm>
                </p:grpSpPr>
                <p:cxnSp>
                  <p:nvCxnSpPr>
                    <p:cNvPr id="66" name="Straight Connector 65"/>
                    <p:cNvCxnSpPr/>
                    <p:nvPr/>
                  </p:nvCxnSpPr>
                  <p:spPr>
                    <a:xfrm>
                      <a:off x="6300192" y="3140968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 flipH="1">
                      <a:off x="6012160" y="3356992"/>
                      <a:ext cx="288032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7020272" y="1340768"/>
                    <a:ext cx="288032" cy="216024"/>
                    <a:chOff x="6012160" y="3140968"/>
                    <a:chExt cx="288032" cy="216024"/>
                  </a:xfrm>
                </p:grpSpPr>
                <p:cxnSp>
                  <p:nvCxnSpPr>
                    <p:cNvPr id="69" name="Straight Connector 68"/>
                    <p:cNvCxnSpPr/>
                    <p:nvPr/>
                  </p:nvCxnSpPr>
                  <p:spPr>
                    <a:xfrm>
                      <a:off x="6300192" y="3140968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 flipH="1">
                      <a:off x="6012160" y="3356992"/>
                      <a:ext cx="288032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7308304" y="1124744"/>
                    <a:ext cx="288032" cy="216024"/>
                    <a:chOff x="6012160" y="3140968"/>
                    <a:chExt cx="288032" cy="216024"/>
                  </a:xfrm>
                </p:grpSpPr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6300192" y="3140968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/>
                    <p:cNvCxnSpPr/>
                    <p:nvPr/>
                  </p:nvCxnSpPr>
                  <p:spPr>
                    <a:xfrm flipH="1">
                      <a:off x="6012160" y="3356992"/>
                      <a:ext cx="288032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7596337" y="902838"/>
                    <a:ext cx="197572" cy="221906"/>
                    <a:chOff x="6012161" y="3135086"/>
                    <a:chExt cx="197572" cy="221906"/>
                  </a:xfrm>
                </p:grpSpPr>
                <p:cxnSp>
                  <p:nvCxnSpPr>
                    <p:cNvPr id="75" name="Straight Connector 74"/>
                    <p:cNvCxnSpPr/>
                    <p:nvPr/>
                  </p:nvCxnSpPr>
                  <p:spPr>
                    <a:xfrm>
                      <a:off x="6209733" y="3135086"/>
                      <a:ext cx="0" cy="21602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/>
                    <p:cNvCxnSpPr/>
                    <p:nvPr/>
                  </p:nvCxnSpPr>
                  <p:spPr>
                    <a:xfrm flipH="1">
                      <a:off x="6012161" y="3351110"/>
                      <a:ext cx="197572" cy="5882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9" name="Straight Connector 78"/>
                  <p:cNvCxnSpPr/>
                  <p:nvPr/>
                </p:nvCxnSpPr>
                <p:spPr>
                  <a:xfrm flipH="1">
                    <a:off x="7793909" y="908720"/>
                    <a:ext cx="288032" cy="0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/>
                <p:cNvCxnSpPr/>
                <p:nvPr/>
              </p:nvCxnSpPr>
              <p:spPr>
                <a:xfrm flipH="1" flipV="1">
                  <a:off x="1910688" y="3207094"/>
                  <a:ext cx="288819" cy="5882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2183643" y="3212976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2183642" y="3429000"/>
                  <a:ext cx="341194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2524838" y="3429000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2524838" y="3639142"/>
                  <a:ext cx="272955" cy="5882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2797792" y="3645024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2797792" y="3861048"/>
                  <a:ext cx="288032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3070748" y="3645024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070748" y="3645024"/>
                  <a:ext cx="288032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3358779" y="3645024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358779" y="3861048"/>
                  <a:ext cx="288032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3684898" y="3639142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>
                  <a:off x="3684897" y="3645024"/>
                  <a:ext cx="288032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flipV="1">
                  <a:off x="3957852" y="3645024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3957852" y="3861048"/>
                  <a:ext cx="288032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Rectangle 157"/>
            <p:cNvSpPr/>
            <p:nvPr/>
          </p:nvSpPr>
          <p:spPr>
            <a:xfrm>
              <a:off x="6516216" y="1916832"/>
              <a:ext cx="2160240" cy="6480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Uniform Step Size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 flipH="1">
              <a:off x="6660232" y="2564904"/>
              <a:ext cx="792088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DE21F87-D05D-EF21-069D-EB21D8F3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ADM Detector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524000" y="2636912"/>
            <a:ext cx="8748464" cy="1800200"/>
            <a:chOff x="0" y="3212976"/>
            <a:chExt cx="9684568" cy="1800200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3212976"/>
              <a:ext cx="9684568" cy="1800200"/>
              <a:chOff x="-1715770" y="3861048"/>
              <a:chExt cx="9924682" cy="18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-1715770" y="3861048"/>
                <a:ext cx="9924682" cy="1800200"/>
                <a:chOff x="-2147818" y="4005064"/>
                <a:chExt cx="9924682" cy="180020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-720080" y="4077072"/>
                  <a:ext cx="7416824" cy="1728192"/>
                  <a:chOff x="-720080" y="4077072"/>
                  <a:chExt cx="7416824" cy="1728192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-720080" y="4941168"/>
                    <a:ext cx="1226591" cy="86409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Logic for step size control</a:t>
                    </a:r>
                    <a:endParaRPr lang="en-IN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5148064" y="4077072"/>
                    <a:ext cx="792088" cy="5040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LPF</a:t>
                    </a:r>
                    <a:endParaRPr lang="en-IN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131840" y="5373216"/>
                    <a:ext cx="1044624" cy="43204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Delay</a:t>
                    </a:r>
                    <a:endParaRPr lang="en-IN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" name="Flowchart: Or 11"/>
                  <p:cNvSpPr/>
                  <p:nvPr/>
                </p:nvSpPr>
                <p:spPr>
                  <a:xfrm>
                    <a:off x="2123728" y="4077072"/>
                    <a:ext cx="540568" cy="504056"/>
                  </a:xfrm>
                  <a:prstGeom prst="flowChar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1368152" y="4365104"/>
                    <a:ext cx="773868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>
                    <a:stCxn id="10" idx="3"/>
                  </p:cNvCxnSpPr>
                  <p:nvPr/>
                </p:nvCxnSpPr>
                <p:spPr>
                  <a:xfrm flipV="1">
                    <a:off x="5940152" y="4293098"/>
                    <a:ext cx="756592" cy="3600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/>
                  <p:cNvCxnSpPr>
                    <a:stCxn id="12" idx="6"/>
                    <a:endCxn id="10" idx="1"/>
                  </p:cNvCxnSpPr>
                  <p:nvPr/>
                </p:nvCxnSpPr>
                <p:spPr>
                  <a:xfrm>
                    <a:off x="2664296" y="4329100"/>
                    <a:ext cx="2483768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/>
                  <p:cNvCxnSpPr>
                    <a:endCxn id="12" idx="4"/>
                  </p:cNvCxnSpPr>
                  <p:nvPr/>
                </p:nvCxnSpPr>
                <p:spPr>
                  <a:xfrm flipH="1" flipV="1">
                    <a:off x="2394012" y="4581128"/>
                    <a:ext cx="17748" cy="101802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/>
                  <p:cNvCxnSpPr>
                    <a:endCxn id="11" idx="3"/>
                  </p:cNvCxnSpPr>
                  <p:nvPr/>
                </p:nvCxnSpPr>
                <p:spPr>
                  <a:xfrm flipH="1">
                    <a:off x="4176464" y="5589240"/>
                    <a:ext cx="72008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 flipV="1">
                    <a:off x="4896544" y="4365104"/>
                    <a:ext cx="0" cy="122413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-2147818" y="4149080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I/p</a:t>
                  </a:r>
                  <a:endParaRPr lang="en-IN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624736" y="4005064"/>
                  <a:ext cx="11521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o/p</a:t>
                  </a:r>
                  <a:endParaRPr lang="en-IN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33" name="Straight Connector 32"/>
              <p:cNvCxnSpPr>
                <a:endCxn id="11" idx="1"/>
              </p:cNvCxnSpPr>
              <p:nvPr/>
            </p:nvCxnSpPr>
            <p:spPr>
              <a:xfrm>
                <a:off x="2844824" y="5445224"/>
                <a:ext cx="71906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lowchart: Summing Junction 34"/>
              <p:cNvSpPr/>
              <p:nvPr/>
            </p:nvSpPr>
            <p:spPr>
              <a:xfrm>
                <a:off x="1331640" y="4005064"/>
                <a:ext cx="468560" cy="468632"/>
              </a:xfrm>
              <a:prstGeom prst="flowChartSummingJunction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395536" y="3645024"/>
              <a:ext cx="25922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3203848" y="3789040"/>
              <a:ext cx="8384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" idx="3"/>
            </p:cNvCxnSpPr>
            <p:nvPr/>
          </p:nvCxnSpPr>
          <p:spPr>
            <a:xfrm>
              <a:off x="2590110" y="4581128"/>
              <a:ext cx="5953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41521" y="4581128"/>
              <a:ext cx="5621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27584" y="3645024"/>
              <a:ext cx="0" cy="936104"/>
            </a:xfrm>
            <a:prstGeom prst="line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F776D02-05B7-F1BD-AE41-4F86F48C0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Advantages of ADM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Signal to noise ratio of ADM is  better than that of DM.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Dynamic range of ADM  is wider than DM due to variable step size.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Utilization of bandwidth is better in ADM than DM.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38DC5A-892B-12F5-5F9B-C0A4416F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7801" y="6391314"/>
            <a:ext cx="5724525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3EFFE-6F33-5C01-940F-E17062CC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59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E2DA4-2FBD-ABD8-4584-D2ABD628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5" descr="A yellow sign with white text&#10;&#10;Description automatically generated">
            <a:extLst>
              <a:ext uri="{FF2B5EF4-FFF2-40B4-BE49-F238E27FC236}">
                <a16:creationId xmlns:a16="http://schemas.microsoft.com/office/drawing/2014/main" id="{04EE27F8-07DB-83D1-82C0-31848AD1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t="8829" r="6291" b="13892"/>
          <a:stretch/>
        </p:blipFill>
        <p:spPr>
          <a:xfrm>
            <a:off x="1895213" y="500864"/>
            <a:ext cx="9397390" cy="45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65A-D3A7-E9EE-A8B0-44F6BAE3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64149-3279-038F-35CB-B525929F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B6D5-E1F7-9265-D7B2-C0A561CA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3B43C-C8C3-D820-EF62-FC95A287D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768" y="246185"/>
            <a:ext cx="7285087" cy="4160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DEFAC-5DDD-63A3-7B33-1F189C97170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2767" y="335096"/>
            <a:ext cx="1379398" cy="3694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B1CA0-6063-2B3D-03F6-CB8A8F28615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9888" y="335095"/>
            <a:ext cx="899157" cy="3694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01665-0BFF-72ED-A903-43A9AE00E0C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9045" y="4477119"/>
            <a:ext cx="8934049" cy="33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F0A14A-601B-39EA-FDC7-2FCC097FFB9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8369" y="4852043"/>
            <a:ext cx="9074725" cy="32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63EC04-1880-DF0C-D386-EB4F054435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0297" y="5185527"/>
            <a:ext cx="7857941" cy="304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6F46BE-9A98-9264-E625-93B4B7C31AE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7164" y="5599770"/>
            <a:ext cx="8244205" cy="310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905D7-A088-27A2-F98D-495F122999B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60281" y="5890542"/>
            <a:ext cx="5884985" cy="825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42DEE9-30D3-8867-6440-C7AA6C11987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8062" y="611259"/>
            <a:ext cx="7244031" cy="3614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B5C00-F439-640D-B8D9-D39F3B7D1E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34000"/>
          </a:blip>
          <a:srcRect r="2397"/>
          <a:stretch/>
        </p:blipFill>
        <p:spPr>
          <a:xfrm>
            <a:off x="4672342" y="-180656"/>
            <a:ext cx="7463938" cy="4644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2C6931-059A-B333-5805-633EC5BA7B1A}"/>
              </a:ext>
            </a:extLst>
          </p:cNvPr>
          <p:cNvSpPr txBox="1"/>
          <p:nvPr/>
        </p:nvSpPr>
        <p:spPr>
          <a:xfrm rot="16200000">
            <a:off x="-1849438" y="3298095"/>
            <a:ext cx="4776095" cy="1077218"/>
          </a:xfrm>
          <a:prstGeom prst="rect">
            <a:avLst/>
          </a:prstGeom>
          <a:solidFill>
            <a:srgbClr val="24F824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Sampling, Quantization  &amp;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679A-91C2-CB26-7288-4C62558D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Quantization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4B70-CF13-1988-4E6B-0A0B5B94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733E-E2FA-1752-25A2-34EC900E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4760B-E057-AF5F-2087-9A21B1DD096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3545" y="1245964"/>
            <a:ext cx="6293584" cy="319440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D39F73-B207-17B2-163B-1DD01B7E4F2D}"/>
              </a:ext>
            </a:extLst>
          </p:cNvPr>
          <p:cNvGrpSpPr/>
          <p:nvPr/>
        </p:nvGrpSpPr>
        <p:grpSpPr>
          <a:xfrm>
            <a:off x="142270" y="4254187"/>
            <a:ext cx="11461559" cy="1878799"/>
            <a:chOff x="559205" y="1598144"/>
            <a:chExt cx="12192000" cy="18787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A4695-3750-4928-4D56-75DBCAC389D0}"/>
                </a:ext>
              </a:extLst>
            </p:cNvPr>
            <p:cNvSpPr txBox="1"/>
            <p:nvPr/>
          </p:nvSpPr>
          <p:spPr>
            <a:xfrm>
              <a:off x="559205" y="1598144"/>
              <a:ext cx="12192000" cy="1687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Assume the amplitude of message signal m(t) is confined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range (-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,m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Divide the range uniformly into ‘L’ zones L=2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Where ‘n’ is the size of the word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size of each zone</a:t>
              </a:r>
              <a:endPara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3F3A894-98BA-A940-0CCC-41DB0487AD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1733560"/>
                </p:ext>
              </p:extLst>
            </p:nvPr>
          </p:nvGraphicFramePr>
          <p:xfrm>
            <a:off x="4054550" y="2613343"/>
            <a:ext cx="1282700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82680" imgH="863280" progId="Equation.DSMT4">
                    <p:embed/>
                  </p:oleObj>
                </mc:Choice>
                <mc:Fallback>
                  <p:oleObj name="Equation" r:id="rId3" imgW="1282680" imgH="86328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83F3A894-98BA-A940-0CCC-41DB0487AD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54550" y="2613343"/>
                          <a:ext cx="1282700" cy="86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66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A249-306B-4BEB-C1DA-B7F65E1D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08B7F-8B4F-6F6F-1186-F0CE4C87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41E1D9-B869-7F4B-F82F-BD13B2B7A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150" y="172311"/>
            <a:ext cx="8260373" cy="58487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Assigning PCM codes to absolute magnitudes is called </a:t>
            </a:r>
            <a:r>
              <a:rPr lang="en-US" dirty="0">
                <a:solidFill>
                  <a:srgbClr val="0404EC"/>
                </a:solidFill>
                <a:latin typeface="Times New Roman" pitchFamily="18" charset="0"/>
                <a:cs typeface="Times New Roman" pitchFamily="18" charset="0"/>
              </a:rPr>
              <a:t>Quantizing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magnitude difference between adjacent step is called the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quantization interval / quantum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4EC"/>
                </a:solidFill>
                <a:latin typeface="Times New Roman" pitchFamily="18" charset="0"/>
                <a:cs typeface="Times New Roman" pitchFamily="18" charset="0"/>
              </a:rPr>
              <a:t>The magnitude of the quantum is also called the resolution Or Step size.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solidFill>
                  <a:srgbClr val="0404EC"/>
                </a:solidFill>
                <a:latin typeface="Times New Roman" pitchFamily="18" charset="0"/>
                <a:cs typeface="Times New Roman" pitchFamily="18" charset="0"/>
              </a:rPr>
              <a:t>resolution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is equal to the voltage of the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minimum step size 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Voltage of LSB.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A8AB0-7BEF-DF37-01B3-074094F078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649" y="3509786"/>
            <a:ext cx="3095426" cy="713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2ED26-91E9-EAFC-EB6F-18D4CD8DE1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6182" y="3563816"/>
            <a:ext cx="4245028" cy="901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7F47B-339A-B17B-89B9-7260CCEE23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422" y="4522965"/>
            <a:ext cx="2821781" cy="752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BCBA7-570B-A44D-87F6-2643EED5164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9818" y="4477978"/>
            <a:ext cx="3171825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12075-DE8A-8D2A-05FF-B60F8A8A4E6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408" y="5275440"/>
            <a:ext cx="3552092" cy="949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A9777-5CB7-6690-C7D3-AA6014AB3DF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0199" y="5403399"/>
            <a:ext cx="3411061" cy="6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8180-E7F2-F27E-B493-D800F5D3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E96F-A0DD-D287-8C82-ADC9CBAF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4B7-8A2D-4D84-BB94-0DE9EBE0369E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3F98-66C1-8491-5A3D-39C5A046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COURSE CODE: 23EC2208A   DIGITAL COMMUNICATIONS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D9865-1E62-3B9F-FE2D-C3E607651FE8}"/>
              </a:ext>
            </a:extLst>
          </p:cNvPr>
          <p:cNvSpPr/>
          <p:nvPr/>
        </p:nvSpPr>
        <p:spPr>
          <a:xfrm>
            <a:off x="2184848" y="-33890"/>
            <a:ext cx="11802533" cy="8206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Quantize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{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1.2, -0.2, -0.5, 0.4, 0.89, 1.3} 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F0F21BA4-FBE1-F639-C936-F057C76099DD}"/>
              </a:ext>
            </a:extLst>
          </p:cNvPr>
          <p:cNvGrpSpPr/>
          <p:nvPr/>
        </p:nvGrpSpPr>
        <p:grpSpPr>
          <a:xfrm>
            <a:off x="389467" y="1161684"/>
            <a:ext cx="11802533" cy="5063067"/>
            <a:chOff x="0" y="598144"/>
            <a:chExt cx="9144000" cy="5472287"/>
          </a:xfrm>
        </p:grpSpPr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EFC93403-F946-36CA-1FE9-7157D523A6A5}"/>
                </a:ext>
              </a:extLst>
            </p:cNvPr>
            <p:cNvGrpSpPr/>
            <p:nvPr/>
          </p:nvGrpSpPr>
          <p:grpSpPr>
            <a:xfrm>
              <a:off x="2980592" y="685799"/>
              <a:ext cx="5621834" cy="4114801"/>
              <a:chOff x="2980592" y="-100421"/>
              <a:chExt cx="5973823" cy="542269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7755559-D385-58C9-5A84-C0429E649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80592" y="-1"/>
                <a:ext cx="5973823" cy="532227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0DEEDA-0AC9-1BBA-344B-A53B5270120E}"/>
                  </a:ext>
                </a:extLst>
              </p:cNvPr>
              <p:cNvSpPr txBox="1"/>
              <p:nvPr/>
            </p:nvSpPr>
            <p:spPr>
              <a:xfrm>
                <a:off x="3861930" y="-1"/>
                <a:ext cx="1164634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1.125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4B4AAC-9C0B-12EE-59CB-5FF46F54F6C8}"/>
                  </a:ext>
                </a:extLst>
              </p:cNvPr>
              <p:cNvSpPr txBox="1"/>
              <p:nvPr/>
            </p:nvSpPr>
            <p:spPr>
              <a:xfrm>
                <a:off x="7019797" y="577337"/>
                <a:ext cx="1047962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0.125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0348A5-B447-328F-84E0-122359C3567E}"/>
                  </a:ext>
                </a:extLst>
              </p:cNvPr>
              <p:cNvSpPr txBox="1"/>
              <p:nvPr/>
            </p:nvSpPr>
            <p:spPr>
              <a:xfrm>
                <a:off x="7748536" y="-100421"/>
                <a:ext cx="1187371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1.125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D94BB9-8232-3813-1340-7B16A6257107}"/>
                  </a:ext>
                </a:extLst>
              </p:cNvPr>
              <p:cNvSpPr txBox="1"/>
              <p:nvPr/>
            </p:nvSpPr>
            <p:spPr>
              <a:xfrm>
                <a:off x="6048146" y="1280279"/>
                <a:ext cx="1185661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0.375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EC9F11-696F-B8F0-BBB0-4CC970935153}"/>
                  </a:ext>
                </a:extLst>
              </p:cNvPr>
              <p:cNvSpPr txBox="1"/>
              <p:nvPr/>
            </p:nvSpPr>
            <p:spPr>
              <a:xfrm>
                <a:off x="4428727" y="3113028"/>
                <a:ext cx="1180659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-0.375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0F2A38-5B3A-3444-A92C-1D7D47366504}"/>
                  </a:ext>
                </a:extLst>
              </p:cNvPr>
              <p:cNvSpPr txBox="1"/>
              <p:nvPr/>
            </p:nvSpPr>
            <p:spPr>
              <a:xfrm>
                <a:off x="5562320" y="3615130"/>
                <a:ext cx="1174760" cy="5272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-0.375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FDB892-BD55-B05F-F588-58C7A56D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338" y="1241151"/>
              <a:ext cx="764381" cy="8096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A6BC9A-EAB8-81C9-B6ED-077692EE7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69" y="2232969"/>
              <a:ext cx="2414588" cy="7048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FF3DF3-2024-02AD-6D0E-64A1DDB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97" y="1398847"/>
              <a:ext cx="864394" cy="4476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21CFC1-088E-43B1-5F9B-BAE4065A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4724400"/>
              <a:ext cx="7079456" cy="9239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6750F8-EEC3-3224-3808-E15A6969F4D5}"/>
                </a:ext>
              </a:extLst>
            </p:cNvPr>
            <p:cNvSpPr/>
            <p:nvPr/>
          </p:nvSpPr>
          <p:spPr>
            <a:xfrm>
              <a:off x="0" y="5562600"/>
              <a:ext cx="914400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Bit stream representing  Encoding:</a:t>
              </a:r>
              <a:r>
                <a:rPr lang="fr-F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fr-FR" dirty="0">
                  <a:solidFill>
                    <a:srgbClr val="0404E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11         01           01         10        11          11</a:t>
              </a:r>
              <a:endParaRPr lang="en-US" dirty="0">
                <a:solidFill>
                  <a:srgbClr val="0404E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ADEFCC-8E0F-1B2E-3AEC-4E2EE068F860}"/>
                </a:ext>
              </a:extLst>
            </p:cNvPr>
            <p:cNvSpPr/>
            <p:nvPr/>
          </p:nvSpPr>
          <p:spPr>
            <a:xfrm>
              <a:off x="2692001" y="4323891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0DAAA2-FCDE-638B-DB9B-34680A5F6C70}"/>
                </a:ext>
              </a:extLst>
            </p:cNvPr>
            <p:cNvSpPr/>
            <p:nvPr/>
          </p:nvSpPr>
          <p:spPr>
            <a:xfrm>
              <a:off x="2711278" y="308438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AA279C-3418-BF24-3202-65F61556E2EE}"/>
                </a:ext>
              </a:extLst>
            </p:cNvPr>
            <p:cNvSpPr/>
            <p:nvPr/>
          </p:nvSpPr>
          <p:spPr>
            <a:xfrm>
              <a:off x="2692001" y="1836525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C72810-9499-4D26-2EB8-ACC666D892B8}"/>
                </a:ext>
              </a:extLst>
            </p:cNvPr>
            <p:cNvSpPr/>
            <p:nvPr/>
          </p:nvSpPr>
          <p:spPr>
            <a:xfrm>
              <a:off x="2717417" y="598144"/>
              <a:ext cx="42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3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2404</Words>
  <Application>Microsoft Office PowerPoint</Application>
  <PresentationFormat>Widescreen</PresentationFormat>
  <Paragraphs>543</Paragraphs>
  <Slides>59</Slides>
  <Notes>4</Notes>
  <HiddenSlides>11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Aptos</vt:lpstr>
      <vt:lpstr>Aptos Display</vt:lpstr>
      <vt:lpstr>Arial</vt:lpstr>
      <vt:lpstr>Monotype Sorts</vt:lpstr>
      <vt:lpstr>Tahoma</vt:lpstr>
      <vt:lpstr>Times New Roman</vt:lpstr>
      <vt:lpstr>Wingdings</vt:lpstr>
      <vt:lpstr>Office Theme</vt:lpstr>
      <vt:lpstr>Equation</vt:lpstr>
      <vt:lpstr>PowerPoint Presentation</vt:lpstr>
      <vt:lpstr>SYLLABUS</vt:lpstr>
      <vt:lpstr>Pulse Code Modulation</vt:lpstr>
      <vt:lpstr>PCM Transmitter</vt:lpstr>
      <vt:lpstr>PowerPoint Presentation</vt:lpstr>
      <vt:lpstr>PowerPoint Presentation</vt:lpstr>
      <vt:lpstr>Uniform Quantization</vt:lpstr>
      <vt:lpstr>PowerPoint Presentation</vt:lpstr>
      <vt:lpstr>Quantization</vt:lpstr>
      <vt:lpstr>Quantization</vt:lpstr>
      <vt:lpstr>Quantization</vt:lpstr>
      <vt:lpstr>What is quantization?</vt:lpstr>
      <vt:lpstr>Types of quantization</vt:lpstr>
      <vt:lpstr>PowerPoint Presentation</vt:lpstr>
      <vt:lpstr>Noise consideration</vt:lpstr>
      <vt:lpstr>Quantization of a sinusoidal signal</vt:lpstr>
      <vt:lpstr>PowerPoint Presentation</vt:lpstr>
      <vt:lpstr>Signal to Quantization Noise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Bandwidth of PCM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Solving</vt:lpstr>
      <vt:lpstr>What happens with a weak signal?</vt:lpstr>
      <vt:lpstr>Non uniform quantization</vt:lpstr>
      <vt:lpstr>Companding</vt:lpstr>
      <vt:lpstr>Companding Laws</vt:lpstr>
      <vt:lpstr>PowerPoint Presentation</vt:lpstr>
      <vt:lpstr>Level coding</vt:lpstr>
      <vt:lpstr>Representation of PCM Code</vt:lpstr>
      <vt:lpstr>Regenerative repeater</vt:lpstr>
      <vt:lpstr>Receiver</vt:lpstr>
      <vt:lpstr>Advantages and Disadvantages </vt:lpstr>
      <vt:lpstr>Applications</vt:lpstr>
      <vt:lpstr>Encode the following</vt:lpstr>
      <vt:lpstr>PowerPoint Presentation</vt:lpstr>
      <vt:lpstr>DPCM</vt:lpstr>
      <vt:lpstr>PowerPoint Presentation</vt:lpstr>
      <vt:lpstr>Delta Modulation(DM)</vt:lpstr>
      <vt:lpstr>Noise (Slope over load distortion&amp; Granular Noise)</vt:lpstr>
      <vt:lpstr>PowerPoint Presentation</vt:lpstr>
      <vt:lpstr>Noise </vt:lpstr>
      <vt:lpstr>SQNR</vt:lpstr>
      <vt:lpstr>DM Detector</vt:lpstr>
      <vt:lpstr>Advantages and Applications of DM</vt:lpstr>
      <vt:lpstr>Adaptive Delta Modulation</vt:lpstr>
      <vt:lpstr>ADM Detector</vt:lpstr>
      <vt:lpstr>Advantages of ADM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G.V.S.RAO</dc:creator>
  <cp:lastModifiedBy>Arun arun</cp:lastModifiedBy>
  <cp:revision>101</cp:revision>
  <dcterms:created xsi:type="dcterms:W3CDTF">2024-08-06T04:56:14Z</dcterms:created>
  <dcterms:modified xsi:type="dcterms:W3CDTF">2025-02-09T15:59:58Z</dcterms:modified>
</cp:coreProperties>
</file>